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7" r:id="rId12"/>
    <p:sldId id="266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6" r:id="rId21"/>
    <p:sldId id="275" r:id="rId22"/>
    <p:sldId id="277" r:id="rId2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29" autoAdjust="0"/>
    <p:restoredTop sz="94622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A1FA7-44DD-47C0-BC83-3720EADC1DEB}" type="datetimeFigureOut">
              <a:rPr lang="nl-NL" smtClean="0"/>
              <a:t>11-4-2018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E555A-8BF7-4118-B3D6-E1BE2A92F5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7964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E555A-8BF7-4118-B3D6-E1BE2A92F5C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629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74910"/>
            <a:ext cx="10363200" cy="10177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690446"/>
            <a:ext cx="8534400" cy="121333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DD184-B9E2-4D61-977B-61E97F2DCDC6}" type="datetimeFigureOut">
              <a:rPr lang="nl-NL" smtClean="0"/>
              <a:t>11-4-2018</a:t>
            </a:fld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3BAC6B-22E6-4432-8C83-A4BF65220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925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76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4737"/>
            <a:ext cx="2133600" cy="47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fld id="{C2DDD184-B9E2-4D61-977B-61E97F2DCDC6}" type="datetimeFigureOut">
              <a:rPr lang="nl-NL" smtClean="0"/>
              <a:t>11-4-2018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4737"/>
            <a:ext cx="2895600" cy="47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4737"/>
            <a:ext cx="2133600" cy="47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fld id="{3B3BAC6B-22E6-4432-8C83-A4BF652206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417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tif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emf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jpeg"/><Relationship Id="rId3" Type="http://schemas.openxmlformats.org/officeDocument/2006/relationships/image" Target="../media/image2.jpg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hyperlink" Target="http://www.europe-aliens.org/images/LimitedSize/363_83_1_Spp_Ficopomatus_enigmaticus%20.jpg" TargetMode="External"/><Relationship Id="rId5" Type="http://schemas.openxmlformats.org/officeDocument/2006/relationships/image" Target="../media/image15.png"/><Relationship Id="rId15" Type="http://schemas.openxmlformats.org/officeDocument/2006/relationships/image" Target="../media/image24.jpeg"/><Relationship Id="rId10" Type="http://schemas.openxmlformats.org/officeDocument/2006/relationships/image" Target="../media/image20.jpeg"/><Relationship Id="rId4" Type="http://schemas.openxmlformats.org/officeDocument/2006/relationships/image" Target="../media/image3.png"/><Relationship Id="rId9" Type="http://schemas.openxmlformats.org/officeDocument/2006/relationships/image" Target="../media/image19.jpeg"/><Relationship Id="rId1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908720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Non-indigenous species in estuarine </a:t>
            </a:r>
            <a:r>
              <a:rPr lang="en-US" sz="4000" b="1" dirty="0" smtClean="0"/>
              <a:t>environments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Examples from the Western Scheldt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27603" y="3356992"/>
            <a:ext cx="47963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smtClean="0"/>
              <a:t>Sander Wijnhoven</a:t>
            </a:r>
          </a:p>
          <a:p>
            <a:pPr algn="ctr"/>
            <a:endParaRPr lang="nl-NL" sz="2400" b="1" dirty="0" smtClean="0"/>
          </a:p>
          <a:p>
            <a:pPr algn="ctr"/>
            <a:r>
              <a:rPr lang="nl-NL" b="1" dirty="0" err="1" smtClean="0"/>
              <a:t>Ecoauthor</a:t>
            </a:r>
            <a:r>
              <a:rPr lang="nl-NL" b="1" dirty="0" smtClean="0"/>
              <a:t> –</a:t>
            </a:r>
          </a:p>
          <a:p>
            <a:pPr algn="ctr"/>
            <a:r>
              <a:rPr lang="nl-NL" b="1" i="1" dirty="0" err="1" smtClean="0"/>
              <a:t>Scientific</a:t>
            </a:r>
            <a:r>
              <a:rPr lang="nl-NL" b="1" i="1" dirty="0" smtClean="0"/>
              <a:t> Writing &amp; Ecological Expertise</a:t>
            </a:r>
          </a:p>
          <a:p>
            <a:pPr algn="ctr"/>
            <a:r>
              <a:rPr lang="nl-NL" b="1" dirty="0" smtClean="0"/>
              <a:t>www.ecoauthor.net</a:t>
            </a:r>
            <a:endParaRPr lang="nl-NL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67743" y="5704380"/>
            <a:ext cx="3224737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Guest </a:t>
            </a:r>
            <a:r>
              <a:rPr lang="en-US" dirty="0" smtClean="0"/>
              <a:t>lecture</a:t>
            </a:r>
          </a:p>
          <a:p>
            <a:r>
              <a:rPr lang="en-US" dirty="0" smtClean="0"/>
              <a:t>University </a:t>
            </a:r>
            <a:r>
              <a:rPr lang="en-US" dirty="0"/>
              <a:t>College Roosevelt</a:t>
            </a:r>
          </a:p>
          <a:p>
            <a:r>
              <a:rPr lang="en-US" dirty="0" smtClean="0"/>
              <a:t>11</a:t>
            </a:r>
            <a:r>
              <a:rPr lang="en-US" baseline="30000" dirty="0" smtClean="0"/>
              <a:t>th</a:t>
            </a:r>
            <a:r>
              <a:rPr lang="en-US" dirty="0" smtClean="0"/>
              <a:t> April, 2018 - Yerseke </a:t>
            </a:r>
            <a:r>
              <a:rPr lang="en-US" dirty="0"/>
              <a:t>(NL)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</p:spTree>
    <p:extLst>
      <p:ext uri="{BB962C8B-B14F-4D97-AF65-F5344CB8AC3E}">
        <p14:creationId xmlns:p14="http://schemas.microsoft.com/office/powerpoint/2010/main" val="7514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15924" y="764704"/>
            <a:ext cx="8327481" cy="46230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nl-NL" sz="2400" b="1" dirty="0" err="1" smtClean="0"/>
              <a:t>Overview</a:t>
            </a:r>
            <a:r>
              <a:rPr lang="nl-NL" sz="2400" b="1" dirty="0" smtClean="0"/>
              <a:t> of (NIS </a:t>
            </a:r>
            <a:r>
              <a:rPr lang="nl-NL" sz="2400" b="1" dirty="0" err="1" smtClean="0"/>
              <a:t>related</a:t>
            </a:r>
            <a:r>
              <a:rPr lang="nl-NL" sz="2400" b="1" dirty="0" smtClean="0"/>
              <a:t>) monitoring</a:t>
            </a:r>
            <a:endParaRPr lang="fr-FR" sz="2000" b="1" dirty="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15925" y="1312355"/>
            <a:ext cx="8590936" cy="5632311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Besides potential impact of NIS, information of importance in relation to EU ballast water regulation</a:t>
            </a: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endParaRPr lang="en-US" b="1" dirty="0" smtClean="0"/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A total of 90 NIS of</a:t>
            </a:r>
          </a:p>
          <a:p>
            <a:pPr defTabSz="266700">
              <a:buSzPct val="75000"/>
            </a:pPr>
            <a:r>
              <a:rPr lang="en-US" b="1" dirty="0"/>
              <a:t>	</a:t>
            </a:r>
            <a:r>
              <a:rPr lang="en-US" b="1" dirty="0" smtClean="0"/>
              <a:t>which 81 still present</a:t>
            </a:r>
          </a:p>
          <a:p>
            <a:pPr defTabSz="266700">
              <a:buSzPct val="75000"/>
            </a:pPr>
            <a:r>
              <a:rPr lang="en-US" b="1" dirty="0" smtClean="0"/>
              <a:t>	(add. 9 fresh water sp.)</a:t>
            </a: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Estimated 1 in 8</a:t>
            </a:r>
          </a:p>
          <a:p>
            <a:pPr defTabSz="266700">
              <a:buSzPct val="75000"/>
            </a:pPr>
            <a:r>
              <a:rPr lang="en-US" b="1" dirty="0"/>
              <a:t>	</a:t>
            </a:r>
            <a:r>
              <a:rPr lang="en-US" b="1" dirty="0" smtClean="0"/>
              <a:t>species is NIS</a:t>
            </a: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endParaRPr lang="en-US" b="1" dirty="0"/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15 of 19 NIS detected</a:t>
            </a:r>
          </a:p>
          <a:p>
            <a:pPr defTabSz="266700">
              <a:buSzPct val="75000"/>
            </a:pPr>
            <a:r>
              <a:rPr lang="en-US" b="1" dirty="0"/>
              <a:t>	</a:t>
            </a:r>
            <a:r>
              <a:rPr lang="en-US" b="1" dirty="0" smtClean="0"/>
              <a:t>during 2014-2016 only</a:t>
            </a:r>
          </a:p>
          <a:p>
            <a:pPr defTabSz="266700">
              <a:buSzPct val="75000"/>
            </a:pPr>
            <a:r>
              <a:rPr lang="en-US" b="1" dirty="0"/>
              <a:t>	</a:t>
            </a:r>
            <a:r>
              <a:rPr lang="en-US" b="1" dirty="0" smtClean="0"/>
              <a:t>present at one location</a:t>
            </a: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Reducing efforts to</a:t>
            </a:r>
          </a:p>
          <a:p>
            <a:pPr defTabSz="266700">
              <a:buSzPct val="75000"/>
            </a:pPr>
            <a:r>
              <a:rPr lang="en-US" b="1" dirty="0"/>
              <a:t>	</a:t>
            </a:r>
            <a:r>
              <a:rPr lang="en-US" b="1" dirty="0" smtClean="0"/>
              <a:t>once every two years</a:t>
            </a:r>
          </a:p>
          <a:p>
            <a:pPr defTabSz="266700">
              <a:buSzPct val="75000"/>
            </a:pPr>
            <a:r>
              <a:rPr lang="en-US" b="1" dirty="0"/>
              <a:t>	</a:t>
            </a:r>
            <a:r>
              <a:rPr lang="en-US" b="1" dirty="0" smtClean="0"/>
              <a:t>leads to missing 6,3</a:t>
            </a:r>
          </a:p>
          <a:p>
            <a:pPr defTabSz="266700">
              <a:buSzPct val="75000"/>
            </a:pPr>
            <a:r>
              <a:rPr lang="en-US" b="1" dirty="0"/>
              <a:t>	</a:t>
            </a:r>
            <a:r>
              <a:rPr lang="en-US" b="1" dirty="0" smtClean="0"/>
              <a:t>species that potentially</a:t>
            </a:r>
          </a:p>
          <a:p>
            <a:pPr defTabSz="266700">
              <a:buSzPct val="75000"/>
            </a:pPr>
            <a:r>
              <a:rPr lang="en-US" b="1" dirty="0"/>
              <a:t>	</a:t>
            </a:r>
            <a:r>
              <a:rPr lang="en-US" b="1" dirty="0" smtClean="0"/>
              <a:t>spread</a:t>
            </a: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Early detection gives</a:t>
            </a:r>
          </a:p>
          <a:p>
            <a:pPr defTabSz="266700">
              <a:buSzPct val="75000"/>
            </a:pPr>
            <a:r>
              <a:rPr lang="en-US" b="1" dirty="0" smtClean="0"/>
              <a:t>	options for manage-</a:t>
            </a:r>
          </a:p>
          <a:p>
            <a:pPr defTabSz="266700">
              <a:buSzPct val="75000"/>
            </a:pPr>
            <a:r>
              <a:rPr lang="en-US" b="1" dirty="0"/>
              <a:t>	</a:t>
            </a:r>
            <a:r>
              <a:rPr lang="en-US" b="1" dirty="0" err="1" smtClean="0"/>
              <a:t>ment</a:t>
            </a:r>
            <a:r>
              <a:rPr lang="en-US" b="1" dirty="0" smtClean="0"/>
              <a:t> or eradication</a:t>
            </a:r>
            <a:endParaRPr lang="en-US" sz="16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869" y="2060848"/>
            <a:ext cx="462899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2060848"/>
            <a:ext cx="559869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0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15924" y="764704"/>
            <a:ext cx="8327481" cy="46230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nl-NL" sz="2400" b="1" dirty="0" err="1" smtClean="0"/>
              <a:t>Within</a:t>
            </a:r>
            <a:r>
              <a:rPr lang="nl-NL" sz="2400" b="1" dirty="0" smtClean="0"/>
              <a:t> hotspots </a:t>
            </a:r>
            <a:r>
              <a:rPr lang="nl-NL" sz="2400" b="1" dirty="0" err="1" smtClean="0"/>
              <a:t>it</a:t>
            </a:r>
            <a:r>
              <a:rPr lang="nl-NL" sz="2400" b="1" dirty="0" smtClean="0"/>
              <a:t> is important </a:t>
            </a:r>
            <a:r>
              <a:rPr lang="nl-NL" sz="2400" b="1" dirty="0" err="1" smtClean="0"/>
              <a:t>to</a:t>
            </a:r>
            <a:r>
              <a:rPr lang="nl-NL" sz="2400" b="1" dirty="0" smtClean="0"/>
              <a:t> monitor </a:t>
            </a:r>
            <a:r>
              <a:rPr lang="nl-NL" sz="2400" b="1" dirty="0" err="1" smtClean="0"/>
              <a:t>all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habitats</a:t>
            </a:r>
            <a:endParaRPr lang="fr-FR" sz="2000" b="1" dirty="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15925" y="1312355"/>
            <a:ext cx="2355876" cy="4801314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Species (and/or life stages) harbor different habitats,</a:t>
            </a: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that should be inventoried with specific monitoring techniques</a:t>
            </a: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endParaRPr lang="en-US" b="1" dirty="0"/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Besides early warning, provides information on arrival, distribution and potential impact</a:t>
            </a:r>
            <a:endParaRPr lang="en-US" b="1" dirty="0"/>
          </a:p>
        </p:txBody>
      </p:sp>
      <p:pic>
        <p:nvPicPr>
          <p:cNvPr id="8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12776"/>
            <a:ext cx="6308352" cy="536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4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15924" y="764704"/>
            <a:ext cx="8327481" cy="46230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nl-NL" sz="2400" b="1" dirty="0" err="1" smtClean="0"/>
              <a:t>Patterns</a:t>
            </a:r>
            <a:r>
              <a:rPr lang="nl-NL" sz="2400" b="1" dirty="0" smtClean="0"/>
              <a:t> in </a:t>
            </a:r>
            <a:r>
              <a:rPr lang="nl-NL" sz="2400" b="1" dirty="0" err="1" smtClean="0"/>
              <a:t>arrival</a:t>
            </a:r>
            <a:r>
              <a:rPr lang="nl-NL" sz="2400" b="1" dirty="0" smtClean="0"/>
              <a:t> of NIS in </a:t>
            </a:r>
            <a:r>
              <a:rPr lang="nl-NL" sz="2400" b="1" dirty="0" err="1" smtClean="0"/>
              <a:t>the</a:t>
            </a:r>
            <a:r>
              <a:rPr lang="nl-NL" sz="2400" b="1" dirty="0" smtClean="0"/>
              <a:t> Western Scheldt</a:t>
            </a:r>
            <a:endParaRPr lang="fr-FR" sz="2000" b="1" dirty="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15925" y="1312355"/>
            <a:ext cx="4163740" cy="286232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NIS seem to profit from improving quality conditions as well</a:t>
            </a: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Many species are hard substrate related</a:t>
            </a: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Hotspots of arrival are ports and major marinas</a:t>
            </a: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Distribution within Western Scheldt often via natural dispersal</a:t>
            </a: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Aquaculture not important yet!	</a:t>
            </a:r>
            <a:endParaRPr lang="en-US" sz="1600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64" y="1312355"/>
            <a:ext cx="4424436" cy="265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64" y="4077072"/>
            <a:ext cx="4424436" cy="265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3" y="4077071"/>
            <a:ext cx="4409768" cy="265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54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15924" y="764704"/>
            <a:ext cx="8327481" cy="46230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nl-NL" sz="2400" b="1" dirty="0" err="1" smtClean="0"/>
              <a:t>Patterns</a:t>
            </a:r>
            <a:r>
              <a:rPr lang="nl-NL" sz="2400" b="1" dirty="0" smtClean="0"/>
              <a:t> in </a:t>
            </a:r>
            <a:r>
              <a:rPr lang="nl-NL" sz="2400" b="1" dirty="0" err="1" smtClean="0"/>
              <a:t>arrival</a:t>
            </a:r>
            <a:r>
              <a:rPr lang="nl-NL" sz="2400" b="1" dirty="0" smtClean="0"/>
              <a:t> of NIS in </a:t>
            </a:r>
            <a:r>
              <a:rPr lang="nl-NL" sz="2400" b="1" dirty="0" err="1" smtClean="0"/>
              <a:t>the</a:t>
            </a:r>
            <a:r>
              <a:rPr lang="nl-NL" sz="2400" b="1" dirty="0" smtClean="0"/>
              <a:t> Western Scheldt</a:t>
            </a:r>
            <a:endParaRPr lang="fr-FR" sz="2000" b="1" dirty="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15925" y="1312355"/>
            <a:ext cx="8327480" cy="341632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Increasing number of </a:t>
            </a:r>
            <a:r>
              <a:rPr lang="en-US" b="1" dirty="0" err="1" smtClean="0"/>
              <a:t>molluscs</a:t>
            </a:r>
            <a:r>
              <a:rPr lang="en-US" b="1" dirty="0" smtClean="0"/>
              <a:t> during 1980s,</a:t>
            </a: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increasing number of microalgae during 1990s,</a:t>
            </a: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more crustaceans and colony-forming species during 2000s,</a:t>
            </a: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More</a:t>
            </a:r>
          </a:p>
          <a:p>
            <a:pPr defTabSz="266700">
              <a:buSzPct val="75000"/>
            </a:pPr>
            <a:r>
              <a:rPr lang="en-US" b="1" dirty="0" smtClean="0"/>
              <a:t>recently</a:t>
            </a:r>
          </a:p>
          <a:p>
            <a:pPr defTabSz="266700">
              <a:buSzPct val="75000"/>
            </a:pPr>
            <a:r>
              <a:rPr lang="en-US" b="1" dirty="0" smtClean="0"/>
              <a:t>besides</a:t>
            </a:r>
          </a:p>
          <a:p>
            <a:pPr defTabSz="266700">
              <a:buSzPct val="75000"/>
            </a:pPr>
            <a:r>
              <a:rPr lang="en-US" b="1" dirty="0" smtClean="0"/>
              <a:t>colony-</a:t>
            </a:r>
          </a:p>
          <a:p>
            <a:pPr defTabSz="266700">
              <a:buSzPct val="75000"/>
            </a:pPr>
            <a:r>
              <a:rPr lang="en-US" b="1" dirty="0" smtClean="0"/>
              <a:t>forming</a:t>
            </a:r>
          </a:p>
          <a:p>
            <a:pPr defTabSz="266700">
              <a:buSzPct val="75000"/>
            </a:pPr>
            <a:r>
              <a:rPr lang="en-US" b="1" dirty="0"/>
              <a:t>s</a:t>
            </a:r>
            <a:r>
              <a:rPr lang="en-US" b="1" dirty="0" smtClean="0"/>
              <a:t>pecies</a:t>
            </a:r>
          </a:p>
          <a:p>
            <a:pPr defTabSz="266700">
              <a:buSzPct val="75000"/>
            </a:pPr>
            <a:r>
              <a:rPr lang="en-US" b="1" dirty="0" smtClean="0"/>
              <a:t>especially</a:t>
            </a:r>
          </a:p>
          <a:p>
            <a:pPr defTabSz="266700">
              <a:buSzPct val="75000"/>
            </a:pPr>
            <a:r>
              <a:rPr lang="en-US" b="1" dirty="0" smtClean="0"/>
              <a:t>worms and</a:t>
            </a:r>
          </a:p>
          <a:p>
            <a:pPr defTabSz="266700">
              <a:buSzPct val="75000"/>
            </a:pPr>
            <a:r>
              <a:rPr lang="en-US" b="1" dirty="0" err="1" smtClean="0"/>
              <a:t>macroalgae</a:t>
            </a:r>
            <a:r>
              <a:rPr lang="en-US" b="1" dirty="0" smtClean="0"/>
              <a:t>.</a:t>
            </a:r>
            <a:endParaRPr lang="en-US" sz="1600" b="1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10" y="2204864"/>
            <a:ext cx="7021954" cy="453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22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546225" y="2519363"/>
            <a:ext cx="8064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1" hangingPunct="1">
              <a:buClr>
                <a:schemeClr val="tx2"/>
              </a:buClr>
              <a:buFont typeface="Wingdings" pitchFamily="2" charset="2"/>
              <a:buBlip>
                <a:blip r:embed="rId3"/>
              </a:buBlip>
            </a:pPr>
            <a:endParaRPr lang="en-GB" sz="1600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5" y="703925"/>
            <a:ext cx="7979420" cy="5984564"/>
          </a:xfrm>
          <a:prstGeom prst="rect">
            <a:avLst/>
          </a:prstGeom>
        </p:spPr>
      </p:pic>
      <p:sp>
        <p:nvSpPr>
          <p:cNvPr id="8" name="Right Arrow 2"/>
          <p:cNvSpPr/>
          <p:nvPr/>
        </p:nvSpPr>
        <p:spPr bwMode="auto">
          <a:xfrm rot="1736900">
            <a:off x="1887059" y="3455609"/>
            <a:ext cx="3214252" cy="673800"/>
          </a:xfrm>
          <a:prstGeom prst="rightArrow">
            <a:avLst/>
          </a:prstGeom>
          <a:solidFill>
            <a:srgbClr val="FFFF00">
              <a:alpha val="3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11" name="Right Arrow 11"/>
          <p:cNvSpPr/>
          <p:nvPr/>
        </p:nvSpPr>
        <p:spPr bwMode="auto">
          <a:xfrm rot="1676566">
            <a:off x="4212826" y="3205204"/>
            <a:ext cx="2556776" cy="673800"/>
          </a:xfrm>
          <a:prstGeom prst="rightArrow">
            <a:avLst/>
          </a:prstGeom>
          <a:solidFill>
            <a:srgbClr val="FFFF00">
              <a:alpha val="3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950862" y="1916832"/>
            <a:ext cx="2369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 err="1" smtClean="0"/>
              <a:t>Transect</a:t>
            </a:r>
            <a:r>
              <a:rPr lang="nl-NL" sz="1800" b="1" dirty="0" smtClean="0"/>
              <a:t> </a:t>
            </a:r>
            <a:r>
              <a:rPr lang="nl-NL" sz="1800" b="1" dirty="0" err="1" smtClean="0"/>
              <a:t>consists</a:t>
            </a:r>
            <a:r>
              <a:rPr lang="nl-NL" sz="1800" b="1" dirty="0" smtClean="0"/>
              <a:t> of </a:t>
            </a:r>
            <a:r>
              <a:rPr lang="nl-NL" b="1" dirty="0" err="1"/>
              <a:t>t</a:t>
            </a:r>
            <a:r>
              <a:rPr lang="nl-NL" sz="1800" b="1" dirty="0" err="1" smtClean="0"/>
              <a:t>wo</a:t>
            </a:r>
            <a:r>
              <a:rPr lang="nl-NL" sz="1800" b="1" dirty="0" smtClean="0"/>
              <a:t> </a:t>
            </a:r>
            <a:r>
              <a:rPr lang="nl-NL" sz="1800" b="1" dirty="0" err="1" smtClean="0"/>
              <a:t>lines</a:t>
            </a:r>
            <a:r>
              <a:rPr lang="nl-NL" sz="1800" b="1" dirty="0" smtClean="0"/>
              <a:t> </a:t>
            </a:r>
            <a:r>
              <a:rPr lang="nl-NL" sz="1800" b="1" dirty="0" err="1" smtClean="0"/>
              <a:t>through</a:t>
            </a:r>
            <a:r>
              <a:rPr lang="nl-NL" sz="1800" b="1" dirty="0" smtClean="0"/>
              <a:t> </a:t>
            </a:r>
            <a:r>
              <a:rPr lang="nl-NL" b="1" dirty="0" smtClean="0"/>
              <a:t>different </a:t>
            </a:r>
            <a:r>
              <a:rPr lang="nl-NL" b="1" dirty="0" err="1" smtClean="0"/>
              <a:t>habitats</a:t>
            </a:r>
            <a:endParaRPr lang="nl-NL" b="1" dirty="0"/>
          </a:p>
        </p:txBody>
      </p:sp>
      <p:cxnSp>
        <p:nvCxnSpPr>
          <p:cNvPr id="14" name="Straight Connector 5"/>
          <p:cNvCxnSpPr/>
          <p:nvPr/>
        </p:nvCxnSpPr>
        <p:spPr bwMode="auto">
          <a:xfrm>
            <a:off x="1178307" y="3167536"/>
            <a:ext cx="4804707" cy="26474"/>
          </a:xfrm>
          <a:prstGeom prst="line">
            <a:avLst/>
          </a:prstGeom>
          <a:noFill/>
          <a:ln w="19050" cap="flat" cmpd="sng" algn="ctr">
            <a:solidFill>
              <a:srgbClr val="FFCC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8"/>
          <p:cNvCxnSpPr/>
          <p:nvPr/>
        </p:nvCxnSpPr>
        <p:spPr bwMode="auto">
          <a:xfrm flipV="1">
            <a:off x="2010103" y="3591509"/>
            <a:ext cx="4477407" cy="600192"/>
          </a:xfrm>
          <a:prstGeom prst="line">
            <a:avLst/>
          </a:prstGeom>
          <a:noFill/>
          <a:ln w="19050" cap="flat" cmpd="sng" algn="ctr">
            <a:solidFill>
              <a:srgbClr val="FFCC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20"/>
          <p:cNvCxnSpPr/>
          <p:nvPr/>
        </p:nvCxnSpPr>
        <p:spPr bwMode="auto">
          <a:xfrm flipV="1">
            <a:off x="1546225" y="3320444"/>
            <a:ext cx="4555030" cy="141151"/>
          </a:xfrm>
          <a:prstGeom prst="line">
            <a:avLst/>
          </a:prstGeom>
          <a:noFill/>
          <a:ln w="19050" cap="flat" cmpd="sng" algn="ctr">
            <a:solidFill>
              <a:srgbClr val="FFCC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34"/>
          <p:cNvCxnSpPr/>
          <p:nvPr/>
        </p:nvCxnSpPr>
        <p:spPr bwMode="auto">
          <a:xfrm flipV="1">
            <a:off x="3687214" y="4014266"/>
            <a:ext cx="3659517" cy="818750"/>
          </a:xfrm>
          <a:prstGeom prst="line">
            <a:avLst/>
          </a:prstGeom>
          <a:noFill/>
          <a:ln w="19050" cap="flat" cmpd="sng" algn="ctr">
            <a:solidFill>
              <a:srgbClr val="FFCC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40"/>
          <p:cNvSpPr txBox="1"/>
          <p:nvPr/>
        </p:nvSpPr>
        <p:spPr>
          <a:xfrm>
            <a:off x="6938279" y="2981887"/>
            <a:ext cx="1567072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 smtClean="0">
                <a:solidFill>
                  <a:srgbClr val="FFFF00"/>
                </a:solidFill>
              </a:rPr>
              <a:t>Three </a:t>
            </a:r>
            <a:r>
              <a:rPr lang="nl-NL" sz="1800" b="1" dirty="0" err="1" smtClean="0">
                <a:solidFill>
                  <a:srgbClr val="FFFF00"/>
                </a:solidFill>
              </a:rPr>
              <a:t>strata</a:t>
            </a:r>
            <a:r>
              <a:rPr lang="nl-NL" sz="1800" b="1" dirty="0">
                <a:solidFill>
                  <a:srgbClr val="FFFF00"/>
                </a:solidFill>
              </a:rPr>
              <a:t> </a:t>
            </a:r>
            <a:r>
              <a:rPr lang="nl-NL" sz="1400" b="1" dirty="0" smtClean="0">
                <a:solidFill>
                  <a:srgbClr val="FFFF00"/>
                </a:solidFill>
              </a:rPr>
              <a:t>(</a:t>
            </a:r>
            <a:r>
              <a:rPr lang="nl-NL" sz="1400" b="1" dirty="0" err="1" smtClean="0">
                <a:solidFill>
                  <a:srgbClr val="FFFF00"/>
                </a:solidFill>
              </a:rPr>
              <a:t>intertidal</a:t>
            </a:r>
            <a:r>
              <a:rPr lang="nl-NL" sz="14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9" name="TextBox 41"/>
          <p:cNvSpPr txBox="1"/>
          <p:nvPr/>
        </p:nvSpPr>
        <p:spPr>
          <a:xfrm>
            <a:off x="6613503" y="3512970"/>
            <a:ext cx="8800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FFCC00"/>
                </a:solidFill>
              </a:rPr>
              <a:t>Low</a:t>
            </a:r>
            <a:endParaRPr lang="nl-NL" b="1" dirty="0">
              <a:solidFill>
                <a:srgbClr val="FFCC00"/>
              </a:solidFill>
            </a:endParaRPr>
          </a:p>
        </p:txBody>
      </p:sp>
      <p:sp>
        <p:nvSpPr>
          <p:cNvPr id="20" name="TextBox 42"/>
          <p:cNvSpPr txBox="1"/>
          <p:nvPr/>
        </p:nvSpPr>
        <p:spPr>
          <a:xfrm>
            <a:off x="5926908" y="3066793"/>
            <a:ext cx="7133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rgbClr val="FFCC00"/>
                </a:solidFill>
              </a:rPr>
              <a:t>High</a:t>
            </a:r>
            <a:endParaRPr lang="nl-NL" sz="1400" b="1" dirty="0">
              <a:solidFill>
                <a:srgbClr val="FFCC00"/>
              </a:solidFill>
            </a:endParaRPr>
          </a:p>
        </p:txBody>
      </p:sp>
      <p:sp>
        <p:nvSpPr>
          <p:cNvPr id="21" name="TextBox 43"/>
          <p:cNvSpPr txBox="1"/>
          <p:nvPr/>
        </p:nvSpPr>
        <p:spPr>
          <a:xfrm>
            <a:off x="6141651" y="3283547"/>
            <a:ext cx="90933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1600" b="1" dirty="0" err="1" smtClean="0">
                <a:solidFill>
                  <a:srgbClr val="FFCC00"/>
                </a:solidFill>
              </a:rPr>
              <a:t>Middle</a:t>
            </a:r>
            <a:endParaRPr lang="nl-NL" sz="1600" b="1" dirty="0">
              <a:solidFill>
                <a:srgbClr val="FFCC00"/>
              </a:solidFill>
            </a:endParaRPr>
          </a:p>
        </p:txBody>
      </p:sp>
      <p:sp>
        <p:nvSpPr>
          <p:cNvPr id="22" name="Parallelogram 32"/>
          <p:cNvSpPr/>
          <p:nvPr/>
        </p:nvSpPr>
        <p:spPr bwMode="auto">
          <a:xfrm rot="15471791">
            <a:off x="2745353" y="3671504"/>
            <a:ext cx="144892" cy="108517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23" name="Parallelogram 45"/>
          <p:cNvSpPr/>
          <p:nvPr/>
        </p:nvSpPr>
        <p:spPr bwMode="auto">
          <a:xfrm rot="15471791">
            <a:off x="3094277" y="3587548"/>
            <a:ext cx="144892" cy="108517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24" name="Parallelogram 46"/>
          <p:cNvSpPr/>
          <p:nvPr/>
        </p:nvSpPr>
        <p:spPr bwMode="auto">
          <a:xfrm rot="15471791">
            <a:off x="3535797" y="3520553"/>
            <a:ext cx="144892" cy="108517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25" name="Parallelogram 47"/>
          <p:cNvSpPr/>
          <p:nvPr/>
        </p:nvSpPr>
        <p:spPr bwMode="auto">
          <a:xfrm rot="15471791">
            <a:off x="3679315" y="4257884"/>
            <a:ext cx="216981" cy="159120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26" name="Parallelogram 49"/>
          <p:cNvSpPr/>
          <p:nvPr/>
        </p:nvSpPr>
        <p:spPr bwMode="auto">
          <a:xfrm rot="15471791">
            <a:off x="4111371" y="4187212"/>
            <a:ext cx="216981" cy="159120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27" name="Parallelogram 50"/>
          <p:cNvSpPr/>
          <p:nvPr/>
        </p:nvSpPr>
        <p:spPr bwMode="auto">
          <a:xfrm rot="15471791">
            <a:off x="4438547" y="4001647"/>
            <a:ext cx="216981" cy="159120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28" name="Parallelogram 51"/>
          <p:cNvSpPr/>
          <p:nvPr/>
        </p:nvSpPr>
        <p:spPr bwMode="auto">
          <a:xfrm rot="15471791">
            <a:off x="2878014" y="3289996"/>
            <a:ext cx="95806" cy="60896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29" name="Parallelogram 52"/>
          <p:cNvSpPr/>
          <p:nvPr/>
        </p:nvSpPr>
        <p:spPr bwMode="auto">
          <a:xfrm rot="15471791">
            <a:off x="2682511" y="3302180"/>
            <a:ext cx="95806" cy="60896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30" name="Parallelogram 53"/>
          <p:cNvSpPr/>
          <p:nvPr/>
        </p:nvSpPr>
        <p:spPr bwMode="auto">
          <a:xfrm rot="15471791">
            <a:off x="2417700" y="3313996"/>
            <a:ext cx="95806" cy="60896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31" name="Parallelogram 54"/>
          <p:cNvSpPr/>
          <p:nvPr/>
        </p:nvSpPr>
        <p:spPr bwMode="auto">
          <a:xfrm rot="15471791">
            <a:off x="5840948" y="3912328"/>
            <a:ext cx="144892" cy="108517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32" name="Parallelogram 55"/>
          <p:cNvSpPr/>
          <p:nvPr/>
        </p:nvSpPr>
        <p:spPr bwMode="auto">
          <a:xfrm rot="15471791">
            <a:off x="6205461" y="3944715"/>
            <a:ext cx="144892" cy="108517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33" name="Parallelogram 56"/>
          <p:cNvSpPr/>
          <p:nvPr/>
        </p:nvSpPr>
        <p:spPr bwMode="auto">
          <a:xfrm rot="15471791">
            <a:off x="6201658" y="3712942"/>
            <a:ext cx="144892" cy="108517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34" name="Parallelogram 57"/>
          <p:cNvSpPr/>
          <p:nvPr/>
        </p:nvSpPr>
        <p:spPr bwMode="auto">
          <a:xfrm rot="15471791">
            <a:off x="5076577" y="3496651"/>
            <a:ext cx="95806" cy="60896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35" name="Parallelogram 58"/>
          <p:cNvSpPr/>
          <p:nvPr/>
        </p:nvSpPr>
        <p:spPr bwMode="auto">
          <a:xfrm rot="15471791">
            <a:off x="5287334" y="3434966"/>
            <a:ext cx="95806" cy="60896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36" name="Parallelogram 59"/>
          <p:cNvSpPr/>
          <p:nvPr/>
        </p:nvSpPr>
        <p:spPr bwMode="auto">
          <a:xfrm rot="15471791">
            <a:off x="5556741" y="3489101"/>
            <a:ext cx="95806" cy="60896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37" name="Parallelogram 60"/>
          <p:cNvSpPr/>
          <p:nvPr/>
        </p:nvSpPr>
        <p:spPr bwMode="auto">
          <a:xfrm rot="15471791">
            <a:off x="4868124" y="3269332"/>
            <a:ext cx="72583" cy="46685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38" name="Parallelogram 61"/>
          <p:cNvSpPr/>
          <p:nvPr/>
        </p:nvSpPr>
        <p:spPr bwMode="auto">
          <a:xfrm rot="15471791">
            <a:off x="4941694" y="3208901"/>
            <a:ext cx="72583" cy="46685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39" name="Parallelogram 62"/>
          <p:cNvSpPr/>
          <p:nvPr/>
        </p:nvSpPr>
        <p:spPr bwMode="auto">
          <a:xfrm rot="15471791">
            <a:off x="5117742" y="3250933"/>
            <a:ext cx="72583" cy="46685"/>
          </a:xfrm>
          <a:prstGeom prst="parallelogram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-"/>
              <a:tabLst/>
            </a:pPr>
            <a:endParaRPr kumimoji="0" lang="nl-NL" sz="16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Arial" charset="0"/>
            </a:endParaRPr>
          </a:p>
        </p:txBody>
      </p:sp>
      <p:sp>
        <p:nvSpPr>
          <p:cNvPr id="41" name="TextBox 64"/>
          <p:cNvSpPr txBox="1"/>
          <p:nvPr/>
        </p:nvSpPr>
        <p:spPr>
          <a:xfrm>
            <a:off x="511088" y="673744"/>
            <a:ext cx="7966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 smtClean="0"/>
              <a:t>Transect</a:t>
            </a:r>
            <a:r>
              <a:rPr lang="nl-NL" sz="2400" b="1" dirty="0" smtClean="0"/>
              <a:t> monitoring</a:t>
            </a:r>
          </a:p>
          <a:p>
            <a:r>
              <a:rPr lang="nl-NL" b="1" dirty="0" err="1" smtClean="0"/>
              <a:t>Standardized</a:t>
            </a:r>
            <a:r>
              <a:rPr lang="nl-NL" b="1" dirty="0" smtClean="0"/>
              <a:t> monitoring </a:t>
            </a:r>
            <a:r>
              <a:rPr lang="nl-NL" b="1" dirty="0" err="1" smtClean="0"/>
              <a:t>to</a:t>
            </a:r>
            <a:r>
              <a:rPr lang="nl-NL" b="1" dirty="0" smtClean="0"/>
              <a:t> get more </a:t>
            </a:r>
            <a:r>
              <a:rPr lang="nl-NL" b="1" dirty="0" err="1" smtClean="0"/>
              <a:t>insight</a:t>
            </a:r>
            <a:r>
              <a:rPr lang="nl-NL" b="1" dirty="0" smtClean="0"/>
              <a:t> in </a:t>
            </a:r>
            <a:r>
              <a:rPr lang="nl-NL" b="1" dirty="0" err="1" smtClean="0"/>
              <a:t>population</a:t>
            </a:r>
            <a:r>
              <a:rPr lang="nl-NL" b="1" dirty="0" smtClean="0"/>
              <a:t> </a:t>
            </a:r>
            <a:r>
              <a:rPr lang="nl-NL" b="1" dirty="0" err="1" smtClean="0"/>
              <a:t>developments</a:t>
            </a:r>
            <a:r>
              <a:rPr lang="nl-NL" b="1" dirty="0" smtClean="0"/>
              <a:t> </a:t>
            </a:r>
            <a:r>
              <a:rPr lang="nl-NL" b="1" dirty="0" err="1" smtClean="0"/>
              <a:t>and</a:t>
            </a:r>
            <a:r>
              <a:rPr lang="nl-NL" b="1" dirty="0" smtClean="0"/>
              <a:t> </a:t>
            </a:r>
            <a:r>
              <a:rPr lang="nl-NL" b="1" dirty="0" err="1" smtClean="0"/>
              <a:t>potential</a:t>
            </a:r>
            <a:r>
              <a:rPr lang="nl-NL" b="1" dirty="0" smtClean="0"/>
              <a:t> impacts of </a:t>
            </a:r>
            <a:r>
              <a:rPr lang="nl-NL" b="1" dirty="0" err="1" smtClean="0"/>
              <a:t>established</a:t>
            </a:r>
            <a:r>
              <a:rPr lang="nl-NL" b="1" dirty="0" smtClean="0"/>
              <a:t> NIS.</a:t>
            </a:r>
            <a:endParaRPr lang="nl-NL" b="1" dirty="0"/>
          </a:p>
        </p:txBody>
      </p:sp>
      <p:sp>
        <p:nvSpPr>
          <p:cNvPr id="42" name="TextBox 66"/>
          <p:cNvSpPr txBox="1"/>
          <p:nvPr/>
        </p:nvSpPr>
        <p:spPr>
          <a:xfrm>
            <a:off x="5737051" y="1774557"/>
            <a:ext cx="2632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 err="1" smtClean="0"/>
              <a:t>Transects</a:t>
            </a:r>
            <a:r>
              <a:rPr lang="nl-NL" sz="1800" b="1" dirty="0" smtClean="0"/>
              <a:t> </a:t>
            </a:r>
            <a:r>
              <a:rPr lang="nl-NL" sz="1800" b="1" dirty="0" err="1" smtClean="0"/>
              <a:t>inside</a:t>
            </a:r>
            <a:r>
              <a:rPr lang="nl-NL" sz="1800" b="1" dirty="0" smtClean="0"/>
              <a:t> </a:t>
            </a:r>
            <a:r>
              <a:rPr lang="nl-NL" sz="1800" b="1" dirty="0" err="1" smtClean="0"/>
              <a:t>and</a:t>
            </a:r>
            <a:r>
              <a:rPr lang="nl-NL" sz="1800" b="1" dirty="0" smtClean="0"/>
              <a:t> </a:t>
            </a:r>
            <a:r>
              <a:rPr lang="nl-NL" sz="1800" b="1" dirty="0" err="1" smtClean="0"/>
              <a:t>outside</a:t>
            </a:r>
            <a:r>
              <a:rPr lang="nl-NL" sz="1800" b="1" dirty="0" smtClean="0"/>
              <a:t> </a:t>
            </a:r>
            <a:r>
              <a:rPr lang="nl-NL" sz="1800" b="1" dirty="0" err="1" smtClean="0"/>
              <a:t>marinas</a:t>
            </a:r>
            <a:endParaRPr lang="nl-NL" sz="1800" b="1" dirty="0"/>
          </a:p>
        </p:txBody>
      </p:sp>
      <p:pic>
        <p:nvPicPr>
          <p:cNvPr id="43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185" y="4718785"/>
            <a:ext cx="2729444" cy="2047083"/>
          </a:xfrm>
          <a:prstGeom prst="rect">
            <a:avLst/>
          </a:prstGeom>
        </p:spPr>
      </p:pic>
      <p:sp>
        <p:nvSpPr>
          <p:cNvPr id="40" name="TextBox 63"/>
          <p:cNvSpPr txBox="1"/>
          <p:nvPr/>
        </p:nvSpPr>
        <p:spPr>
          <a:xfrm>
            <a:off x="5022552" y="4368885"/>
            <a:ext cx="2439615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800" b="1" dirty="0" err="1" smtClean="0">
                <a:solidFill>
                  <a:srgbClr val="FF0000"/>
                </a:solidFill>
              </a:rPr>
              <a:t>Eighteen</a:t>
            </a:r>
            <a:r>
              <a:rPr lang="nl-NL" sz="1800" b="1" dirty="0" smtClean="0">
                <a:solidFill>
                  <a:srgbClr val="FF0000"/>
                </a:solidFill>
              </a:rPr>
              <a:t> </a:t>
            </a:r>
            <a:r>
              <a:rPr lang="nl-NL" sz="1800" b="1" dirty="0" err="1" smtClean="0">
                <a:solidFill>
                  <a:srgbClr val="FF0000"/>
                </a:solidFill>
              </a:rPr>
              <a:t>quadrants</a:t>
            </a:r>
            <a:r>
              <a:rPr lang="nl-NL" sz="1800" b="1" dirty="0" smtClean="0">
                <a:solidFill>
                  <a:srgbClr val="FF0000"/>
                </a:solidFill>
              </a:rPr>
              <a:t> (random </a:t>
            </a:r>
            <a:r>
              <a:rPr lang="nl-NL" sz="1800" b="1" dirty="0" err="1" smtClean="0">
                <a:solidFill>
                  <a:srgbClr val="FF0000"/>
                </a:solidFill>
              </a:rPr>
              <a:t>stratified</a:t>
            </a:r>
            <a:r>
              <a:rPr lang="nl-NL" sz="1800" b="1" dirty="0" smtClean="0">
                <a:solidFill>
                  <a:srgbClr val="FF0000"/>
                </a:solidFill>
              </a:rPr>
              <a:t>)</a:t>
            </a:r>
            <a:endParaRPr lang="nl-NL" sz="1400" b="1" dirty="0">
              <a:solidFill>
                <a:srgbClr val="FF0000"/>
              </a:solidFill>
            </a:endParaRPr>
          </a:p>
        </p:txBody>
      </p:sp>
      <p:pic>
        <p:nvPicPr>
          <p:cNvPr id="44" name="Picture 1"/>
          <p:cNvPicPr>
            <a:picLocks noChangeAspect="1"/>
          </p:cNvPicPr>
          <p:nvPr/>
        </p:nvPicPr>
        <p:blipFill>
          <a:blip r:embed="rId7" cstate="print">
            <a:lum contrast="8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2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" y="4644129"/>
            <a:ext cx="2855051" cy="214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1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pic>
        <p:nvPicPr>
          <p:cNvPr id="7" name="Picture 2" descr="NL-SCHE-BRES-INMA-22-5-15-LE-H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268" y="1289064"/>
            <a:ext cx="4026980" cy="53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NL-SCHE-BRES-OUMA-21-5-15-LE-H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4" y="1290497"/>
            <a:ext cx="4040490" cy="536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15924" y="837629"/>
            <a:ext cx="8327481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fr-FR" sz="2400" b="1" dirty="0" err="1" smtClean="0"/>
              <a:t>Transect</a:t>
            </a:r>
            <a:r>
              <a:rPr lang="fr-FR" sz="2400" b="1" dirty="0" smtClean="0"/>
              <a:t> monitoring: Lines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different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substrate</a:t>
            </a:r>
            <a:endParaRPr lang="fr-FR" sz="2400" b="1" dirty="0"/>
          </a:p>
        </p:txBody>
      </p:sp>
      <p:sp>
        <p:nvSpPr>
          <p:cNvPr id="12" name="TextBox 9"/>
          <p:cNvSpPr txBox="1"/>
          <p:nvPr/>
        </p:nvSpPr>
        <p:spPr>
          <a:xfrm>
            <a:off x="328824" y="1299936"/>
            <a:ext cx="1836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FFFF00"/>
                </a:solidFill>
              </a:rPr>
              <a:t>Breskens</a:t>
            </a:r>
            <a:endParaRPr lang="nl-NL" b="1" dirty="0">
              <a:solidFill>
                <a:srgbClr val="FFFF00"/>
              </a:solidFill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328824" y="6313363"/>
            <a:ext cx="1744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 smtClean="0">
                <a:solidFill>
                  <a:srgbClr val="FFFF00"/>
                </a:solidFill>
              </a:rPr>
              <a:t>Outside</a:t>
            </a:r>
            <a:r>
              <a:rPr lang="nl-NL" sz="1600" b="1" dirty="0" smtClean="0">
                <a:solidFill>
                  <a:srgbClr val="FFFF00"/>
                </a:solidFill>
              </a:rPr>
              <a:t> </a:t>
            </a:r>
            <a:r>
              <a:rPr lang="nl-NL" sz="1600" b="1" dirty="0" err="1" smtClean="0">
                <a:solidFill>
                  <a:srgbClr val="FFFF00"/>
                </a:solidFill>
              </a:rPr>
              <a:t>marina</a:t>
            </a:r>
            <a:endParaRPr lang="nl-NL" sz="1600" b="1" dirty="0">
              <a:solidFill>
                <a:srgbClr val="FFFF00"/>
              </a:solidFill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4828645" y="6313363"/>
            <a:ext cx="1744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>
                <a:solidFill>
                  <a:srgbClr val="FFFF00"/>
                </a:solidFill>
              </a:rPr>
              <a:t>Inside </a:t>
            </a:r>
            <a:r>
              <a:rPr lang="nl-NL" sz="1600" b="1" dirty="0" err="1" smtClean="0">
                <a:solidFill>
                  <a:srgbClr val="FFFF00"/>
                </a:solidFill>
              </a:rPr>
              <a:t>marina</a:t>
            </a:r>
            <a:endParaRPr lang="nl-NL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1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61" y="3975970"/>
            <a:ext cx="3714537" cy="278590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31" y="2692887"/>
            <a:ext cx="3714537" cy="2785902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15924" y="837629"/>
            <a:ext cx="8327481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fr-FR" sz="2400" b="1" dirty="0" err="1" smtClean="0"/>
              <a:t>Transect</a:t>
            </a:r>
            <a:r>
              <a:rPr lang="fr-FR" sz="2400" b="1" dirty="0" smtClean="0"/>
              <a:t> monitoring: </a:t>
            </a:r>
            <a:r>
              <a:rPr lang="fr-FR" sz="2400" b="1" dirty="0" err="1" smtClean="0"/>
              <a:t>Different</a:t>
            </a:r>
            <a:r>
              <a:rPr lang="fr-FR" sz="2400" b="1" dirty="0" smtClean="0"/>
              <a:t> quadrants</a:t>
            </a:r>
            <a:endParaRPr lang="fr-FR" sz="2400" b="1" dirty="0"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37" y="1299936"/>
            <a:ext cx="3714537" cy="2785902"/>
          </a:xfrm>
          <a:prstGeom prst="rect">
            <a:avLst/>
          </a:prstGeom>
        </p:spPr>
      </p:pic>
      <p:pic>
        <p:nvPicPr>
          <p:cNvPr id="12" name="Picture 2" descr="Melita nitida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951" y="5322380"/>
            <a:ext cx="2085853" cy="156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/>
          <p:cNvSpPr txBox="1"/>
          <p:nvPr/>
        </p:nvSpPr>
        <p:spPr>
          <a:xfrm>
            <a:off x="2109690" y="6351711"/>
            <a:ext cx="2087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i="1" dirty="0" err="1" smtClean="0">
                <a:solidFill>
                  <a:schemeClr val="bg1"/>
                </a:solidFill>
              </a:rPr>
              <a:t>Melita</a:t>
            </a:r>
            <a:r>
              <a:rPr lang="nl-NL" sz="1200" b="1" i="1" dirty="0" smtClean="0">
                <a:solidFill>
                  <a:schemeClr val="bg1"/>
                </a:solidFill>
              </a:rPr>
              <a:t> </a:t>
            </a:r>
            <a:r>
              <a:rPr lang="nl-NL" sz="1200" b="1" i="1" dirty="0" err="1" smtClean="0">
                <a:solidFill>
                  <a:schemeClr val="bg1"/>
                </a:solidFill>
              </a:rPr>
              <a:t>nitida</a:t>
            </a:r>
            <a:endParaRPr lang="nl-NL" sz="1200" b="1" i="1" dirty="0">
              <a:solidFill>
                <a:schemeClr val="bg1"/>
              </a:solidFill>
            </a:endParaRPr>
          </a:p>
          <a:p>
            <a:r>
              <a:rPr lang="nl-NL" sz="1200" b="1" dirty="0" smtClean="0">
                <a:solidFill>
                  <a:schemeClr val="bg1"/>
                </a:solidFill>
              </a:rPr>
              <a:t>‘elegant </a:t>
            </a:r>
            <a:r>
              <a:rPr lang="nl-NL" sz="1200" b="1" dirty="0" err="1" smtClean="0">
                <a:solidFill>
                  <a:schemeClr val="bg1"/>
                </a:solidFill>
              </a:rPr>
              <a:t>honey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gammarid</a:t>
            </a:r>
            <a:r>
              <a:rPr lang="nl-NL" sz="1200" b="1" dirty="0" smtClean="0">
                <a:solidFill>
                  <a:schemeClr val="bg1"/>
                </a:solidFill>
              </a:rPr>
              <a:t>’</a:t>
            </a:r>
            <a:endParaRPr lang="nl-NL" sz="12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Hemigrapsus takanoi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87" y="1078339"/>
            <a:ext cx="1845593" cy="138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NL-SCHE-TERN-INMA-19-5-15-LE-LI-R1 Crassostrea giga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566" y="2519432"/>
            <a:ext cx="2104341" cy="129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Elminius modestus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4" y="4857326"/>
            <a:ext cx="1973668" cy="148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6"/>
          <p:cNvCxnSpPr/>
          <p:nvPr/>
        </p:nvCxnSpPr>
        <p:spPr bwMode="auto">
          <a:xfrm flipH="1">
            <a:off x="1541438" y="3533432"/>
            <a:ext cx="471814" cy="144937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1781449" y="4419659"/>
            <a:ext cx="2110325" cy="68605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1781449" y="5279738"/>
            <a:ext cx="4515386" cy="569025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20" name="Straight Arrow Connector 21"/>
          <p:cNvCxnSpPr/>
          <p:nvPr/>
        </p:nvCxnSpPr>
        <p:spPr bwMode="auto">
          <a:xfrm flipV="1">
            <a:off x="6655244" y="2361590"/>
            <a:ext cx="281322" cy="212332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21" name="Straight Arrow Connector 22"/>
          <p:cNvCxnSpPr/>
          <p:nvPr/>
        </p:nvCxnSpPr>
        <p:spPr bwMode="auto">
          <a:xfrm flipV="1">
            <a:off x="5537281" y="2272296"/>
            <a:ext cx="1229279" cy="120990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22" name="Straight Arrow Connector 23"/>
          <p:cNvCxnSpPr/>
          <p:nvPr/>
        </p:nvCxnSpPr>
        <p:spPr bwMode="auto">
          <a:xfrm flipV="1">
            <a:off x="2795599" y="1910594"/>
            <a:ext cx="3892584" cy="2905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23" name="Straight Arrow Connector 27"/>
          <p:cNvCxnSpPr/>
          <p:nvPr/>
        </p:nvCxnSpPr>
        <p:spPr bwMode="auto">
          <a:xfrm flipV="1">
            <a:off x="6949553" y="3672396"/>
            <a:ext cx="383154" cy="91365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24" name="Straight Arrow Connector 28"/>
          <p:cNvCxnSpPr/>
          <p:nvPr/>
        </p:nvCxnSpPr>
        <p:spPr bwMode="auto">
          <a:xfrm flipV="1">
            <a:off x="5529943" y="3168643"/>
            <a:ext cx="1507351" cy="530181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25" name="Straight Arrow Connector 34"/>
          <p:cNvCxnSpPr/>
          <p:nvPr/>
        </p:nvCxnSpPr>
        <p:spPr bwMode="auto">
          <a:xfrm flipH="1">
            <a:off x="3564352" y="6048144"/>
            <a:ext cx="2794509" cy="12802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26" name="TextBox 36"/>
          <p:cNvSpPr txBox="1"/>
          <p:nvPr/>
        </p:nvSpPr>
        <p:spPr>
          <a:xfrm>
            <a:off x="3902476" y="1376496"/>
            <a:ext cx="1498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/>
              <a:t>Breskens</a:t>
            </a:r>
          </a:p>
          <a:p>
            <a:r>
              <a:rPr lang="nl-NL" sz="1600" b="1" dirty="0" smtClean="0"/>
              <a:t>Inside </a:t>
            </a:r>
            <a:r>
              <a:rPr lang="nl-NL" sz="1600" b="1" dirty="0" err="1" smtClean="0"/>
              <a:t>marina</a:t>
            </a:r>
            <a:endParaRPr lang="nl-NL" sz="1600" b="1" dirty="0"/>
          </a:p>
        </p:txBody>
      </p:sp>
      <p:sp>
        <p:nvSpPr>
          <p:cNvPr id="27" name="TextBox 37"/>
          <p:cNvSpPr txBox="1"/>
          <p:nvPr/>
        </p:nvSpPr>
        <p:spPr>
          <a:xfrm rot="16200000">
            <a:off x="-511338" y="3044074"/>
            <a:ext cx="1744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>
                <a:solidFill>
                  <a:srgbClr val="FFFF00"/>
                </a:solidFill>
              </a:rPr>
              <a:t>High </a:t>
            </a:r>
            <a:r>
              <a:rPr lang="nl-NL" sz="1600" b="1" dirty="0" err="1" smtClean="0">
                <a:solidFill>
                  <a:srgbClr val="FFFF00"/>
                </a:solidFill>
              </a:rPr>
              <a:t>intertidal</a:t>
            </a:r>
            <a:endParaRPr lang="nl-NL" sz="1600" b="1" dirty="0">
              <a:solidFill>
                <a:srgbClr val="FFFF00"/>
              </a:solidFill>
            </a:endParaRPr>
          </a:p>
        </p:txBody>
      </p:sp>
      <p:sp>
        <p:nvSpPr>
          <p:cNvPr id="28" name="TextBox 38"/>
          <p:cNvSpPr txBox="1"/>
          <p:nvPr/>
        </p:nvSpPr>
        <p:spPr>
          <a:xfrm>
            <a:off x="4506115" y="5180772"/>
            <a:ext cx="179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 smtClean="0">
                <a:solidFill>
                  <a:srgbClr val="FFFF00"/>
                </a:solidFill>
              </a:rPr>
              <a:t>Middle</a:t>
            </a:r>
            <a:r>
              <a:rPr lang="nl-NL" sz="1600" b="1" dirty="0" smtClean="0">
                <a:solidFill>
                  <a:srgbClr val="FFFF00"/>
                </a:solidFill>
              </a:rPr>
              <a:t> </a:t>
            </a:r>
            <a:r>
              <a:rPr lang="nl-NL" sz="1600" b="1" dirty="0" err="1" smtClean="0">
                <a:solidFill>
                  <a:srgbClr val="FFFF00"/>
                </a:solidFill>
              </a:rPr>
              <a:t>intertidal</a:t>
            </a:r>
            <a:endParaRPr lang="nl-NL" sz="1600" b="1" dirty="0">
              <a:solidFill>
                <a:srgbClr val="FFFF00"/>
              </a:solidFill>
            </a:endParaRPr>
          </a:p>
        </p:txBody>
      </p:sp>
      <p:sp>
        <p:nvSpPr>
          <p:cNvPr id="29" name="TextBox 39"/>
          <p:cNvSpPr txBox="1"/>
          <p:nvPr/>
        </p:nvSpPr>
        <p:spPr>
          <a:xfrm>
            <a:off x="7524208" y="6458154"/>
            <a:ext cx="1540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>
                <a:solidFill>
                  <a:srgbClr val="FFFF00"/>
                </a:solidFill>
              </a:rPr>
              <a:t>Low </a:t>
            </a:r>
            <a:r>
              <a:rPr lang="nl-NL" sz="1600" b="1" dirty="0" err="1" smtClean="0">
                <a:solidFill>
                  <a:srgbClr val="FFFF00"/>
                </a:solidFill>
              </a:rPr>
              <a:t>intertidal</a:t>
            </a:r>
            <a:endParaRPr lang="nl-NL" sz="1600" b="1" dirty="0">
              <a:solidFill>
                <a:srgbClr val="FFFF00"/>
              </a:solidFill>
            </a:endParaRPr>
          </a:p>
        </p:txBody>
      </p:sp>
      <p:sp>
        <p:nvSpPr>
          <p:cNvPr id="30" name="TextBox 40"/>
          <p:cNvSpPr txBox="1"/>
          <p:nvPr/>
        </p:nvSpPr>
        <p:spPr>
          <a:xfrm>
            <a:off x="39584" y="5919663"/>
            <a:ext cx="197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i="1" dirty="0" err="1" smtClean="0">
                <a:solidFill>
                  <a:schemeClr val="bg1"/>
                </a:solidFill>
              </a:rPr>
              <a:t>Austrominius</a:t>
            </a:r>
            <a:r>
              <a:rPr lang="nl-NL" sz="1200" b="1" i="1" dirty="0" smtClean="0">
                <a:solidFill>
                  <a:schemeClr val="bg1"/>
                </a:solidFill>
              </a:rPr>
              <a:t> </a:t>
            </a:r>
            <a:r>
              <a:rPr lang="nl-NL" sz="1200" b="1" i="1" dirty="0" err="1" smtClean="0">
                <a:solidFill>
                  <a:schemeClr val="bg1"/>
                </a:solidFill>
              </a:rPr>
              <a:t>modestus</a:t>
            </a:r>
            <a:endParaRPr lang="nl-NL" sz="1200" b="1" i="1" dirty="0" smtClean="0">
              <a:solidFill>
                <a:schemeClr val="bg1"/>
              </a:solidFill>
            </a:endParaRPr>
          </a:p>
          <a:p>
            <a:r>
              <a:rPr lang="nl-NL" sz="1200" b="1" dirty="0" smtClean="0">
                <a:solidFill>
                  <a:schemeClr val="bg1"/>
                </a:solidFill>
              </a:rPr>
              <a:t>New-</a:t>
            </a:r>
            <a:r>
              <a:rPr lang="nl-NL" sz="1200" b="1" dirty="0" err="1" smtClean="0">
                <a:solidFill>
                  <a:schemeClr val="bg1"/>
                </a:solidFill>
              </a:rPr>
              <a:t>Zealand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barnacle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31" name="TextBox 41"/>
          <p:cNvSpPr txBox="1"/>
          <p:nvPr/>
        </p:nvSpPr>
        <p:spPr>
          <a:xfrm>
            <a:off x="7560564" y="3373608"/>
            <a:ext cx="1549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i="1" dirty="0" err="1" smtClean="0">
                <a:solidFill>
                  <a:schemeClr val="bg1"/>
                </a:solidFill>
              </a:rPr>
              <a:t>Magallana</a:t>
            </a:r>
            <a:r>
              <a:rPr lang="nl-NL" sz="1200" b="1" i="1" dirty="0" smtClean="0">
                <a:solidFill>
                  <a:schemeClr val="bg1"/>
                </a:solidFill>
              </a:rPr>
              <a:t> </a:t>
            </a:r>
            <a:r>
              <a:rPr lang="nl-NL" sz="1200" b="1" i="1" dirty="0" err="1" smtClean="0">
                <a:solidFill>
                  <a:schemeClr val="bg1"/>
                </a:solidFill>
              </a:rPr>
              <a:t>gigas</a:t>
            </a:r>
            <a:endParaRPr lang="nl-NL" sz="1200" b="1" i="1" dirty="0" smtClean="0">
              <a:solidFill>
                <a:schemeClr val="bg1"/>
              </a:solidFill>
            </a:endParaRPr>
          </a:p>
          <a:p>
            <a:r>
              <a:rPr lang="nl-NL" sz="1200" b="1" dirty="0" smtClean="0">
                <a:solidFill>
                  <a:schemeClr val="bg1"/>
                </a:solidFill>
              </a:rPr>
              <a:t>Pacific </a:t>
            </a:r>
            <a:r>
              <a:rPr lang="nl-NL" sz="1200" b="1" dirty="0" err="1" smtClean="0">
                <a:solidFill>
                  <a:schemeClr val="bg1"/>
                </a:solidFill>
              </a:rPr>
              <a:t>oyster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32" name="TextBox 42"/>
          <p:cNvSpPr txBox="1"/>
          <p:nvPr/>
        </p:nvSpPr>
        <p:spPr>
          <a:xfrm>
            <a:off x="6766560" y="837629"/>
            <a:ext cx="2082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i="1" dirty="0" err="1" smtClean="0">
                <a:solidFill>
                  <a:schemeClr val="tx1"/>
                </a:solidFill>
              </a:rPr>
              <a:t>Hemigrapsus</a:t>
            </a:r>
            <a:r>
              <a:rPr lang="nl-NL" sz="1200" b="1" i="1" dirty="0" smtClean="0">
                <a:solidFill>
                  <a:schemeClr val="tx1"/>
                </a:solidFill>
              </a:rPr>
              <a:t> </a:t>
            </a:r>
            <a:r>
              <a:rPr lang="nl-NL" sz="1200" b="1" i="1" dirty="0" err="1" smtClean="0">
                <a:solidFill>
                  <a:schemeClr val="tx1"/>
                </a:solidFill>
              </a:rPr>
              <a:t>takanoi</a:t>
            </a:r>
            <a:endParaRPr lang="nl-NL" sz="1200" b="1" i="1" dirty="0" smtClean="0">
              <a:solidFill>
                <a:schemeClr val="tx1"/>
              </a:solidFill>
            </a:endParaRPr>
          </a:p>
          <a:p>
            <a:r>
              <a:rPr lang="nl-NL" sz="1200" b="1" dirty="0" smtClean="0">
                <a:solidFill>
                  <a:schemeClr val="tx1"/>
                </a:solidFill>
              </a:rPr>
              <a:t>brush-</a:t>
            </a:r>
            <a:r>
              <a:rPr lang="nl-NL" sz="1200" b="1" dirty="0" err="1" smtClean="0">
                <a:solidFill>
                  <a:schemeClr val="tx1"/>
                </a:solidFill>
              </a:rPr>
              <a:t>clawed</a:t>
            </a:r>
            <a:r>
              <a:rPr lang="nl-NL" sz="1200" b="1" dirty="0" smtClean="0">
                <a:solidFill>
                  <a:schemeClr val="tx1"/>
                </a:solidFill>
              </a:rPr>
              <a:t> </a:t>
            </a:r>
            <a:r>
              <a:rPr lang="nl-NL" sz="1200" b="1" dirty="0" err="1" smtClean="0">
                <a:solidFill>
                  <a:schemeClr val="tx1"/>
                </a:solidFill>
              </a:rPr>
              <a:t>shore</a:t>
            </a:r>
            <a:r>
              <a:rPr lang="nl-NL" sz="1200" b="1" dirty="0" smtClean="0">
                <a:solidFill>
                  <a:schemeClr val="tx1"/>
                </a:solidFill>
              </a:rPr>
              <a:t> </a:t>
            </a:r>
            <a:r>
              <a:rPr lang="nl-NL" sz="1200" b="1" dirty="0" err="1" smtClean="0">
                <a:solidFill>
                  <a:schemeClr val="tx1"/>
                </a:solidFill>
              </a:rPr>
              <a:t>crab</a:t>
            </a:r>
            <a:endParaRPr lang="nl-NL" sz="1200" b="1" dirty="0">
              <a:solidFill>
                <a:schemeClr val="tx1"/>
              </a:solidFill>
            </a:endParaRPr>
          </a:p>
        </p:txBody>
      </p:sp>
      <p:sp>
        <p:nvSpPr>
          <p:cNvPr id="33" name="TextBox 24"/>
          <p:cNvSpPr txBox="1"/>
          <p:nvPr/>
        </p:nvSpPr>
        <p:spPr>
          <a:xfrm>
            <a:off x="8097377" y="2316011"/>
            <a:ext cx="98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chemeClr val="tx1"/>
                </a:solidFill>
              </a:rPr>
              <a:t>East </a:t>
            </a:r>
            <a:r>
              <a:rPr lang="nl-NL" sz="1400" b="1" dirty="0" err="1" smtClean="0">
                <a:solidFill>
                  <a:schemeClr val="tx1"/>
                </a:solidFill>
              </a:rPr>
              <a:t>Asia</a:t>
            </a:r>
            <a:endParaRPr lang="nl-NL" sz="1400" b="1" dirty="0">
              <a:solidFill>
                <a:schemeClr val="tx1"/>
              </a:solidFill>
            </a:endParaRPr>
          </a:p>
        </p:txBody>
      </p:sp>
      <p:sp>
        <p:nvSpPr>
          <p:cNvPr id="34" name="TextBox 44"/>
          <p:cNvSpPr txBox="1"/>
          <p:nvPr/>
        </p:nvSpPr>
        <p:spPr>
          <a:xfrm>
            <a:off x="4198393" y="6320933"/>
            <a:ext cx="1115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chemeClr val="tx1"/>
                </a:solidFill>
              </a:rPr>
              <a:t>North America</a:t>
            </a:r>
            <a:endParaRPr lang="nl-NL" sz="1400" b="1" dirty="0">
              <a:solidFill>
                <a:schemeClr val="tx1"/>
              </a:solidFill>
            </a:endParaRPr>
          </a:p>
        </p:txBody>
      </p:sp>
      <p:sp>
        <p:nvSpPr>
          <p:cNvPr id="35" name="TextBox 45"/>
          <p:cNvSpPr txBox="1"/>
          <p:nvPr/>
        </p:nvSpPr>
        <p:spPr>
          <a:xfrm>
            <a:off x="30885" y="4586050"/>
            <a:ext cx="1368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chemeClr val="tx1"/>
                </a:solidFill>
              </a:rPr>
              <a:t>East Australia</a:t>
            </a:r>
            <a:endParaRPr lang="nl-NL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27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pic>
        <p:nvPicPr>
          <p:cNvPr id="7" name="Picture 2" descr="Wash_S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6108" y="1306286"/>
            <a:ext cx="9175737" cy="546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15924" y="837629"/>
            <a:ext cx="8327481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fr-FR" sz="2400" b="1" dirty="0" err="1" smtClean="0"/>
              <a:t>Transect</a:t>
            </a:r>
            <a:r>
              <a:rPr lang="fr-FR" sz="2400" b="1" dirty="0" smtClean="0"/>
              <a:t> monitoring: The Wash</a:t>
            </a:r>
            <a:endParaRPr lang="fr-FR" sz="2400" b="1" dirty="0"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54" y="3091542"/>
            <a:ext cx="4911634" cy="3683726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4579664" y="6436714"/>
            <a:ext cx="2423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>
                <a:solidFill>
                  <a:srgbClr val="FFFF00"/>
                </a:solidFill>
              </a:rPr>
              <a:t>Natural hard </a:t>
            </a:r>
            <a:r>
              <a:rPr lang="nl-NL" sz="1600" b="1" dirty="0" err="1" smtClean="0">
                <a:solidFill>
                  <a:srgbClr val="FFFF00"/>
                </a:solidFill>
              </a:rPr>
              <a:t>substrate</a:t>
            </a:r>
            <a:endParaRPr lang="nl-NL" sz="1600" b="1" dirty="0">
              <a:solidFill>
                <a:srgbClr val="FFFF00"/>
              </a:solidFill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200"/>
            <a:ext cx="1881051" cy="2508067"/>
          </a:xfrm>
          <a:prstGeom prst="rect">
            <a:avLst/>
          </a:prstGeom>
        </p:spPr>
      </p:pic>
      <p:pic>
        <p:nvPicPr>
          <p:cNvPr id="14" name="Picture 4" descr="Elminius modestus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29" y="645835"/>
            <a:ext cx="2196955" cy="165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7"/>
          <p:cNvSpPr txBox="1"/>
          <p:nvPr/>
        </p:nvSpPr>
        <p:spPr>
          <a:xfrm>
            <a:off x="3592829" y="2068230"/>
            <a:ext cx="197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i="1" dirty="0" err="1" smtClean="0">
                <a:solidFill>
                  <a:schemeClr val="bg1"/>
                </a:solidFill>
              </a:rPr>
              <a:t>Austrominius</a:t>
            </a:r>
            <a:r>
              <a:rPr lang="nl-NL" sz="1200" b="1" i="1" dirty="0" smtClean="0">
                <a:solidFill>
                  <a:schemeClr val="bg1"/>
                </a:solidFill>
              </a:rPr>
              <a:t> </a:t>
            </a:r>
            <a:r>
              <a:rPr lang="nl-NL" sz="1200" b="1" i="1" dirty="0" err="1" smtClean="0">
                <a:solidFill>
                  <a:schemeClr val="bg1"/>
                </a:solidFill>
              </a:rPr>
              <a:t>modestus</a:t>
            </a:r>
            <a:endParaRPr lang="nl-NL" sz="1200" b="1" i="1" dirty="0" smtClean="0">
              <a:solidFill>
                <a:schemeClr val="bg1"/>
              </a:solidFill>
            </a:endParaRPr>
          </a:p>
          <a:p>
            <a:r>
              <a:rPr lang="nl-NL" sz="1200" b="1" dirty="0" smtClean="0">
                <a:solidFill>
                  <a:schemeClr val="bg1"/>
                </a:solidFill>
              </a:rPr>
              <a:t>New-</a:t>
            </a:r>
            <a:r>
              <a:rPr lang="nl-NL" sz="1200" b="1" dirty="0" err="1" smtClean="0">
                <a:solidFill>
                  <a:schemeClr val="bg1"/>
                </a:solidFill>
              </a:rPr>
              <a:t>Zealand</a:t>
            </a:r>
            <a:r>
              <a:rPr lang="nl-NL" sz="1200" b="1" dirty="0" smtClean="0">
                <a:solidFill>
                  <a:schemeClr val="bg1"/>
                </a:solidFill>
              </a:rPr>
              <a:t> </a:t>
            </a:r>
            <a:r>
              <a:rPr lang="nl-NL" sz="1200" b="1" dirty="0" err="1" smtClean="0">
                <a:solidFill>
                  <a:schemeClr val="bg1"/>
                </a:solidFill>
              </a:rPr>
              <a:t>barnacle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821665" y="6443064"/>
            <a:ext cx="2577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 smtClean="0">
                <a:solidFill>
                  <a:srgbClr val="FFFF00"/>
                </a:solidFill>
              </a:rPr>
              <a:t>Artificial</a:t>
            </a:r>
            <a:r>
              <a:rPr lang="nl-NL" sz="1600" b="1" dirty="0" smtClean="0">
                <a:solidFill>
                  <a:srgbClr val="FFFF00"/>
                </a:solidFill>
              </a:rPr>
              <a:t> hard </a:t>
            </a:r>
            <a:r>
              <a:rPr lang="nl-NL" sz="1600" b="1" dirty="0" err="1" smtClean="0">
                <a:solidFill>
                  <a:srgbClr val="FFFF00"/>
                </a:solidFill>
              </a:rPr>
              <a:t>substrate</a:t>
            </a:r>
            <a:endParaRPr lang="nl-NL" sz="1600" b="1" dirty="0">
              <a:solidFill>
                <a:srgbClr val="FFFF00"/>
              </a:solidFill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" y="1262961"/>
            <a:ext cx="2116170" cy="1587127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13" y="1105989"/>
            <a:ext cx="2534763" cy="1901072"/>
          </a:xfrm>
          <a:prstGeom prst="rect">
            <a:avLst/>
          </a:prstGeom>
        </p:spPr>
      </p:pic>
      <p:sp>
        <p:nvSpPr>
          <p:cNvPr id="19" name="TextBox 24"/>
          <p:cNvSpPr txBox="1"/>
          <p:nvPr/>
        </p:nvSpPr>
        <p:spPr>
          <a:xfrm>
            <a:off x="2110534" y="4190917"/>
            <a:ext cx="1836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rgbClr val="FFFF00"/>
                </a:solidFill>
              </a:rPr>
              <a:t>The </a:t>
            </a:r>
            <a:r>
              <a:rPr lang="nl-NL" b="1" dirty="0" err="1" smtClean="0">
                <a:solidFill>
                  <a:srgbClr val="FFFF00"/>
                </a:solidFill>
              </a:rPr>
              <a:t>Wash</a:t>
            </a:r>
            <a:endParaRPr lang="nl-NL" b="1" dirty="0">
              <a:solidFill>
                <a:srgbClr val="FFFF00"/>
              </a:solidFill>
            </a:endParaRPr>
          </a:p>
        </p:txBody>
      </p:sp>
      <p:cxnSp>
        <p:nvCxnSpPr>
          <p:cNvPr id="20" name="Straight Arrow Connector 25"/>
          <p:cNvCxnSpPr/>
          <p:nvPr/>
        </p:nvCxnSpPr>
        <p:spPr bwMode="auto">
          <a:xfrm flipV="1">
            <a:off x="1254034" y="1584960"/>
            <a:ext cx="2464526" cy="47156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21" name="Straight Arrow Connector 28"/>
          <p:cNvCxnSpPr/>
          <p:nvPr/>
        </p:nvCxnSpPr>
        <p:spPr bwMode="auto">
          <a:xfrm flipH="1" flipV="1">
            <a:off x="5661234" y="1591610"/>
            <a:ext cx="1563401" cy="379003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93808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15924" y="837629"/>
            <a:ext cx="8327481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fr-FR" sz="2400" b="1" dirty="0" smtClean="0"/>
              <a:t>The </a:t>
            </a:r>
            <a:r>
              <a:rPr lang="fr-FR" sz="2400" b="1" dirty="0" err="1" smtClean="0"/>
              <a:t>barnacle</a:t>
            </a:r>
            <a:r>
              <a:rPr lang="fr-FR" sz="2400" b="1" dirty="0" smtClean="0"/>
              <a:t> story</a:t>
            </a:r>
            <a:endParaRPr lang="fr-FR" sz="2400" b="1" dirty="0"/>
          </a:p>
        </p:txBody>
      </p:sp>
      <p:sp>
        <p:nvSpPr>
          <p:cNvPr id="11" name="TextBox 2"/>
          <p:cNvSpPr txBox="1"/>
          <p:nvPr/>
        </p:nvSpPr>
        <p:spPr>
          <a:xfrm>
            <a:off x="5399979" y="3353138"/>
            <a:ext cx="1956191" cy="73866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400" b="1" dirty="0" err="1" smtClean="0">
                <a:solidFill>
                  <a:schemeClr val="bg2"/>
                </a:solidFill>
              </a:rPr>
              <a:t>northern</a:t>
            </a:r>
            <a:r>
              <a:rPr lang="nl-NL" sz="1400" b="1" dirty="0" smtClean="0">
                <a:solidFill>
                  <a:schemeClr val="bg2"/>
                </a:solidFill>
              </a:rPr>
              <a:t> rock </a:t>
            </a:r>
            <a:r>
              <a:rPr lang="nl-NL" sz="1400" b="1" dirty="0" err="1" smtClean="0">
                <a:solidFill>
                  <a:schemeClr val="bg2"/>
                </a:solidFill>
              </a:rPr>
              <a:t>barnacle</a:t>
            </a:r>
            <a:endParaRPr lang="nl-NL" sz="1400" b="1" dirty="0" smtClean="0">
              <a:solidFill>
                <a:schemeClr val="bg2"/>
              </a:solidFill>
            </a:endParaRPr>
          </a:p>
          <a:p>
            <a:r>
              <a:rPr lang="nl-NL" sz="1400" b="1" dirty="0" smtClean="0">
                <a:solidFill>
                  <a:schemeClr val="bg2"/>
                </a:solidFill>
              </a:rPr>
              <a:t>(native)</a:t>
            </a:r>
            <a:endParaRPr lang="nl-NL" sz="1400" b="1" dirty="0">
              <a:solidFill>
                <a:schemeClr val="bg2"/>
              </a:solidFill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482" y="2271674"/>
            <a:ext cx="1580838" cy="1185629"/>
          </a:xfrm>
          <a:prstGeom prst="rect">
            <a:avLst/>
          </a:prstGeom>
        </p:spPr>
      </p:pic>
      <p:sp>
        <p:nvSpPr>
          <p:cNvPr id="13" name="TextBox 15"/>
          <p:cNvSpPr txBox="1"/>
          <p:nvPr/>
        </p:nvSpPr>
        <p:spPr>
          <a:xfrm>
            <a:off x="5419948" y="2213658"/>
            <a:ext cx="2078132" cy="9541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400" b="1" dirty="0" err="1" smtClean="0">
                <a:solidFill>
                  <a:srgbClr val="FF0000"/>
                </a:solidFill>
              </a:rPr>
              <a:t>bay</a:t>
            </a:r>
            <a:r>
              <a:rPr lang="nl-NL" sz="1400" b="1" dirty="0" smtClean="0">
                <a:solidFill>
                  <a:srgbClr val="FF0000"/>
                </a:solidFill>
              </a:rPr>
              <a:t> </a:t>
            </a:r>
            <a:r>
              <a:rPr lang="nl-NL" sz="1400" b="1" dirty="0" err="1" smtClean="0">
                <a:solidFill>
                  <a:srgbClr val="FF0000"/>
                </a:solidFill>
              </a:rPr>
              <a:t>barnacle</a:t>
            </a:r>
            <a:endParaRPr lang="nl-NL" sz="1400" b="1" dirty="0" smtClean="0">
              <a:solidFill>
                <a:srgbClr val="FF0000"/>
              </a:solidFill>
            </a:endParaRPr>
          </a:p>
          <a:p>
            <a:r>
              <a:rPr lang="nl-NL" sz="1400" b="1" dirty="0" smtClean="0">
                <a:solidFill>
                  <a:srgbClr val="FF0000"/>
                </a:solidFill>
              </a:rPr>
              <a:t>(</a:t>
            </a:r>
            <a:r>
              <a:rPr lang="nl-NL" sz="1400" b="1" dirty="0" err="1" smtClean="0">
                <a:solidFill>
                  <a:srgbClr val="FF0000"/>
                </a:solidFill>
              </a:rPr>
              <a:t>cryptogenic</a:t>
            </a:r>
            <a:r>
              <a:rPr lang="nl-NL" sz="1400" b="1" dirty="0">
                <a:solidFill>
                  <a:srgbClr val="FF0000"/>
                </a:solidFill>
              </a:rPr>
              <a:t>;</a:t>
            </a:r>
            <a:r>
              <a:rPr lang="nl-NL" sz="1400" b="1" dirty="0" smtClean="0">
                <a:solidFill>
                  <a:srgbClr val="FF0000"/>
                </a:solidFill>
              </a:rPr>
              <a:t> </a:t>
            </a:r>
            <a:r>
              <a:rPr lang="nl-NL" sz="1400" b="1" dirty="0" err="1" smtClean="0">
                <a:solidFill>
                  <a:srgbClr val="FF0000"/>
                </a:solidFill>
              </a:rPr>
              <a:t>probably</a:t>
            </a:r>
            <a:r>
              <a:rPr lang="nl-NL" sz="1400" b="1" dirty="0" smtClean="0">
                <a:solidFill>
                  <a:srgbClr val="FF0000"/>
                </a:solidFill>
              </a:rPr>
              <a:t> from NE America; </a:t>
            </a:r>
            <a:r>
              <a:rPr lang="nl-NL" sz="1400" b="1" dirty="0" err="1" smtClean="0">
                <a:solidFill>
                  <a:srgbClr val="FF0000"/>
                </a:solidFill>
              </a:rPr>
              <a:t>before</a:t>
            </a:r>
            <a:r>
              <a:rPr lang="nl-NL" sz="1400" b="1" dirty="0" smtClean="0">
                <a:solidFill>
                  <a:srgbClr val="FF0000"/>
                </a:solidFill>
              </a:rPr>
              <a:t> 1890)</a:t>
            </a:r>
            <a:endParaRPr lang="nl-NL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5419948" y="1044107"/>
            <a:ext cx="1487218" cy="116955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chemeClr val="accent2"/>
                </a:solidFill>
              </a:rPr>
              <a:t>New-</a:t>
            </a:r>
            <a:r>
              <a:rPr lang="nl-NL" sz="1400" b="1" dirty="0" err="1" smtClean="0">
                <a:solidFill>
                  <a:schemeClr val="accent2"/>
                </a:solidFill>
              </a:rPr>
              <a:t>Zealand</a:t>
            </a:r>
            <a:r>
              <a:rPr lang="nl-NL" sz="1400" b="1" dirty="0" smtClean="0">
                <a:solidFill>
                  <a:schemeClr val="accent2"/>
                </a:solidFill>
              </a:rPr>
              <a:t> </a:t>
            </a:r>
            <a:r>
              <a:rPr lang="nl-NL" sz="1400" b="1" dirty="0" err="1" smtClean="0">
                <a:solidFill>
                  <a:schemeClr val="accent2"/>
                </a:solidFill>
              </a:rPr>
              <a:t>barnacle</a:t>
            </a:r>
            <a:endParaRPr lang="nl-NL" sz="1400" b="1" dirty="0" smtClean="0">
              <a:solidFill>
                <a:schemeClr val="accent2"/>
              </a:solidFill>
            </a:endParaRPr>
          </a:p>
          <a:p>
            <a:r>
              <a:rPr lang="nl-NL" sz="1400" b="1" dirty="0" smtClean="0">
                <a:solidFill>
                  <a:schemeClr val="accent2"/>
                </a:solidFill>
              </a:rPr>
              <a:t>(non-</a:t>
            </a:r>
            <a:r>
              <a:rPr lang="nl-NL" sz="1400" b="1" dirty="0" err="1" smtClean="0">
                <a:solidFill>
                  <a:schemeClr val="accent2"/>
                </a:solidFill>
              </a:rPr>
              <a:t>indigenous</a:t>
            </a:r>
            <a:r>
              <a:rPr lang="nl-NL" sz="1400" b="1" dirty="0" smtClean="0">
                <a:solidFill>
                  <a:schemeClr val="accent2"/>
                </a:solidFill>
              </a:rPr>
              <a:t>; 1943)</a:t>
            </a:r>
            <a:endParaRPr lang="nl-NL" sz="1400" b="1" dirty="0">
              <a:solidFill>
                <a:schemeClr val="accent2"/>
              </a:solidFill>
            </a:endParaRP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995" y="704484"/>
            <a:ext cx="2263761" cy="1509174"/>
          </a:xfrm>
          <a:prstGeom prst="rect">
            <a:avLst/>
          </a:prstGeom>
        </p:spPr>
      </p:pic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442914" y="4342078"/>
            <a:ext cx="8552406" cy="258532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defTabSz="266700">
              <a:buSzPct val="75000"/>
              <a:buBlip>
                <a:blip r:embed="rId5"/>
              </a:buBlip>
            </a:pPr>
            <a:r>
              <a:rPr lang="en-US" sz="1800" b="1" i="1" dirty="0" smtClean="0"/>
              <a:t>A. </a:t>
            </a:r>
            <a:r>
              <a:rPr lang="en-US" sz="1800" b="1" i="1" dirty="0" err="1" smtClean="0"/>
              <a:t>modestus</a:t>
            </a:r>
            <a:r>
              <a:rPr lang="en-US" sz="1800" b="1" i="1" dirty="0" smtClean="0"/>
              <a:t> </a:t>
            </a:r>
            <a:r>
              <a:rPr lang="en-US" sz="1800" b="1" dirty="0" smtClean="0"/>
              <a:t>often completely dominating</a:t>
            </a:r>
          </a:p>
          <a:p>
            <a:pPr defTabSz="266700">
              <a:buSzPct val="75000"/>
            </a:pPr>
            <a:r>
              <a:rPr lang="en-US" b="1" dirty="0"/>
              <a:t>	</a:t>
            </a:r>
            <a:r>
              <a:rPr lang="en-US" sz="1800" b="1" dirty="0" smtClean="0"/>
              <a:t>barnacle communities in the </a:t>
            </a:r>
            <a:r>
              <a:rPr lang="en-US" b="1" dirty="0" smtClean="0"/>
              <a:t>Western</a:t>
            </a:r>
          </a:p>
          <a:p>
            <a:pPr defTabSz="266700">
              <a:buSzPct val="75000"/>
            </a:pPr>
            <a:r>
              <a:rPr lang="en-US" b="1" dirty="0"/>
              <a:t>	</a:t>
            </a:r>
            <a:r>
              <a:rPr lang="en-US" b="1" dirty="0" smtClean="0"/>
              <a:t>Scheldt</a:t>
            </a:r>
          </a:p>
          <a:p>
            <a:pPr marL="266700" indent="-266700" defTabSz="266700">
              <a:buSzPct val="75000"/>
              <a:buBlip>
                <a:blip r:embed="rId5"/>
              </a:buBlip>
            </a:pPr>
            <a:r>
              <a:rPr lang="en-US" b="1" i="1" dirty="0" smtClean="0"/>
              <a:t>A</a:t>
            </a:r>
            <a:r>
              <a:rPr lang="en-US" b="1" i="1" dirty="0"/>
              <a:t>. </a:t>
            </a:r>
            <a:r>
              <a:rPr lang="en-US" b="1" i="1" dirty="0" err="1"/>
              <a:t>modestus</a:t>
            </a:r>
            <a:r>
              <a:rPr lang="en-US" b="1" i="1" dirty="0"/>
              <a:t> </a:t>
            </a:r>
            <a:r>
              <a:rPr lang="en-US" b="1" dirty="0"/>
              <a:t>only lacking at high </a:t>
            </a:r>
            <a:r>
              <a:rPr lang="en-US" b="1" dirty="0" smtClean="0"/>
              <a:t>turbidity</a:t>
            </a:r>
          </a:p>
          <a:p>
            <a:pPr defTabSz="266700">
              <a:buSzPct val="75000"/>
            </a:pPr>
            <a:r>
              <a:rPr lang="en-US" b="1" dirty="0"/>
              <a:t>	</a:t>
            </a:r>
            <a:r>
              <a:rPr lang="en-US" b="1" dirty="0" smtClean="0"/>
              <a:t>sites </a:t>
            </a:r>
            <a:r>
              <a:rPr lang="en-US" b="1" dirty="0"/>
              <a:t>upstream in Belgium where </a:t>
            </a:r>
            <a:r>
              <a:rPr lang="en-US" b="1" i="1" dirty="0" smtClean="0"/>
              <a:t>A.</a:t>
            </a:r>
          </a:p>
          <a:p>
            <a:pPr defTabSz="266700">
              <a:buSzPct val="75000"/>
            </a:pPr>
            <a:r>
              <a:rPr lang="en-US" b="1" i="1" dirty="0"/>
              <a:t>	</a:t>
            </a:r>
            <a:r>
              <a:rPr lang="en-US" b="1" i="1" dirty="0" err="1" smtClean="0"/>
              <a:t>improvisus</a:t>
            </a:r>
            <a:r>
              <a:rPr lang="en-US" b="1" dirty="0" smtClean="0"/>
              <a:t> </a:t>
            </a:r>
            <a:r>
              <a:rPr lang="en-US" b="1" dirty="0"/>
              <a:t>(cryptogenic) is the only barnacle species</a:t>
            </a:r>
          </a:p>
          <a:p>
            <a:pPr marL="266700" indent="-266700" defTabSz="266700">
              <a:buSzPct val="75000"/>
              <a:buBlip>
                <a:blip r:embed="rId5"/>
              </a:buBlip>
            </a:pPr>
            <a:r>
              <a:rPr lang="en-US" b="1" dirty="0"/>
              <a:t>-&gt; Loss of biodiversity as </a:t>
            </a:r>
            <a:r>
              <a:rPr lang="en-US" b="1" i="1" dirty="0"/>
              <a:t>A. </a:t>
            </a:r>
            <a:r>
              <a:rPr lang="en-US" b="1" i="1" dirty="0" err="1"/>
              <a:t>modestus</a:t>
            </a:r>
            <a:r>
              <a:rPr lang="en-US" b="1" i="1" dirty="0"/>
              <a:t> </a:t>
            </a:r>
            <a:r>
              <a:rPr lang="en-US" b="1" dirty="0"/>
              <a:t>has taken over the niche of a range of native </a:t>
            </a:r>
            <a:r>
              <a:rPr lang="en-US" b="1" dirty="0" smtClean="0"/>
              <a:t>species</a:t>
            </a:r>
          </a:p>
          <a:p>
            <a:pPr marL="266700" indent="-266700" defTabSz="266700">
              <a:buSzPct val="75000"/>
              <a:buBlip>
                <a:blip r:embed="rId5"/>
              </a:buBlip>
            </a:pPr>
            <a:r>
              <a:rPr lang="en-US" b="1" i="1" dirty="0" smtClean="0"/>
              <a:t>S. </a:t>
            </a:r>
            <a:r>
              <a:rPr lang="en-US" b="1" i="1" dirty="0" err="1" smtClean="0"/>
              <a:t>balanoides</a:t>
            </a:r>
            <a:r>
              <a:rPr lang="en-US" b="1" i="1" dirty="0" smtClean="0"/>
              <a:t> </a:t>
            </a:r>
            <a:r>
              <a:rPr lang="en-US" b="1" dirty="0" smtClean="0"/>
              <a:t>populations seem to increase (largely absent in 2015)</a:t>
            </a:r>
            <a:endParaRPr lang="en-US" sz="1800" b="1" dirty="0" smtClean="0"/>
          </a:p>
        </p:txBody>
      </p:sp>
      <p:pic>
        <p:nvPicPr>
          <p:cNvPr id="30" name="Afbeelding 2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3" y="1261410"/>
            <a:ext cx="5315866" cy="3080668"/>
          </a:xfrm>
          <a:prstGeom prst="rect">
            <a:avLst/>
          </a:prstGeom>
          <a:noFill/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0505" y="4552610"/>
            <a:ext cx="1680823" cy="1120549"/>
          </a:xfrm>
          <a:prstGeom prst="rect">
            <a:avLst/>
          </a:prstGeom>
        </p:spPr>
      </p:pic>
      <p:sp>
        <p:nvSpPr>
          <p:cNvPr id="16" name="TextBox 20"/>
          <p:cNvSpPr txBox="1"/>
          <p:nvPr/>
        </p:nvSpPr>
        <p:spPr>
          <a:xfrm>
            <a:off x="5419947" y="4038099"/>
            <a:ext cx="1956191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chemeClr val="tx1"/>
                </a:solidFill>
              </a:rPr>
              <a:t>‘</a:t>
            </a:r>
            <a:r>
              <a:rPr lang="nl-NL" sz="1400" b="1" dirty="0" err="1" smtClean="0">
                <a:solidFill>
                  <a:schemeClr val="tx1"/>
                </a:solidFill>
              </a:rPr>
              <a:t>carved</a:t>
            </a:r>
            <a:r>
              <a:rPr lang="nl-NL" sz="1400" b="1" dirty="0" smtClean="0">
                <a:solidFill>
                  <a:schemeClr val="tx1"/>
                </a:solidFill>
              </a:rPr>
              <a:t> </a:t>
            </a:r>
            <a:r>
              <a:rPr lang="nl-NL" sz="1400" b="1" dirty="0" err="1" smtClean="0">
                <a:solidFill>
                  <a:schemeClr val="tx1"/>
                </a:solidFill>
              </a:rPr>
              <a:t>barnacle</a:t>
            </a:r>
            <a:r>
              <a:rPr lang="nl-NL" sz="1400" b="1" dirty="0" smtClean="0">
                <a:solidFill>
                  <a:schemeClr val="tx1"/>
                </a:solidFill>
              </a:rPr>
              <a:t>’</a:t>
            </a:r>
          </a:p>
          <a:p>
            <a:r>
              <a:rPr lang="nl-NL" sz="1400" b="1" dirty="0" smtClean="0">
                <a:solidFill>
                  <a:schemeClr val="tx1"/>
                </a:solidFill>
              </a:rPr>
              <a:t>(native)</a:t>
            </a:r>
            <a:endParaRPr lang="nl-NL" sz="1400" b="1" dirty="0">
              <a:solidFill>
                <a:schemeClr val="tx1"/>
              </a:solidFill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4482" y="3515318"/>
            <a:ext cx="1580838" cy="147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6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15924" y="837629"/>
            <a:ext cx="8327481" cy="83163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fr-FR" sz="2400" b="1" dirty="0" err="1" smtClean="0"/>
              <a:t>Does</a:t>
            </a:r>
            <a:r>
              <a:rPr lang="fr-FR" sz="2400" b="1" dirty="0" smtClean="0"/>
              <a:t> the Pacific </a:t>
            </a:r>
            <a:r>
              <a:rPr lang="fr-FR" sz="2400" b="1" dirty="0" err="1" smtClean="0"/>
              <a:t>oyster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accelerate</a:t>
            </a:r>
            <a:endParaRPr lang="fr-FR" sz="2400" b="1" dirty="0" smtClean="0"/>
          </a:p>
          <a:p>
            <a:pPr>
              <a:tabLst>
                <a:tab pos="130175" algn="l"/>
                <a:tab pos="457200" algn="l"/>
              </a:tabLst>
            </a:pPr>
            <a:r>
              <a:rPr lang="fr-FR" sz="2400" b="1" dirty="0" err="1" smtClean="0"/>
              <a:t>biodiversity</a:t>
            </a:r>
            <a:r>
              <a:rPr lang="fr-FR" sz="2400" b="1" dirty="0" smtClean="0"/>
              <a:t>?</a:t>
            </a:r>
            <a:endParaRPr lang="fr-FR" sz="2400" b="1" dirty="0"/>
          </a:p>
        </p:txBody>
      </p:sp>
      <p:grpSp>
        <p:nvGrpSpPr>
          <p:cNvPr id="11" name="Group 31"/>
          <p:cNvGrpSpPr/>
          <p:nvPr/>
        </p:nvGrpSpPr>
        <p:grpSpPr>
          <a:xfrm>
            <a:off x="159120" y="3299750"/>
            <a:ext cx="7338960" cy="3441618"/>
            <a:chOff x="49078" y="3900412"/>
            <a:chExt cx="6764194" cy="2928946"/>
          </a:xfrm>
        </p:grpSpPr>
        <p:pic>
          <p:nvPicPr>
            <p:cNvPr id="12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78" y="3909121"/>
              <a:ext cx="4925995" cy="2920237"/>
            </a:xfrm>
            <a:prstGeom prst="rect">
              <a:avLst/>
            </a:prstGeom>
          </p:spPr>
        </p:pic>
        <p:pic>
          <p:nvPicPr>
            <p:cNvPr id="13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5050" y="3900412"/>
              <a:ext cx="3298222" cy="2920237"/>
            </a:xfrm>
            <a:prstGeom prst="rect">
              <a:avLst/>
            </a:prstGeom>
          </p:spPr>
        </p:pic>
        <p:sp>
          <p:nvSpPr>
            <p:cNvPr id="14" name="TextBox 30"/>
            <p:cNvSpPr txBox="1"/>
            <p:nvPr/>
          </p:nvSpPr>
          <p:spPr>
            <a:xfrm>
              <a:off x="834799" y="4160437"/>
              <a:ext cx="239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/>
                <a:t>a</a:t>
              </a:r>
              <a:endParaRPr lang="nl-NL" sz="1000" b="1" dirty="0"/>
            </a:p>
          </p:txBody>
        </p:sp>
        <p:sp>
          <p:nvSpPr>
            <p:cNvPr id="15" name="TextBox 37"/>
            <p:cNvSpPr txBox="1"/>
            <p:nvPr/>
          </p:nvSpPr>
          <p:spPr>
            <a:xfrm>
              <a:off x="2894121" y="4160439"/>
              <a:ext cx="3313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/>
                <a:t>cd</a:t>
              </a:r>
              <a:endParaRPr lang="nl-NL" sz="1000" b="1" dirty="0"/>
            </a:p>
          </p:txBody>
        </p:sp>
        <p:sp>
          <p:nvSpPr>
            <p:cNvPr id="16" name="TextBox 38"/>
            <p:cNvSpPr txBox="1"/>
            <p:nvPr/>
          </p:nvSpPr>
          <p:spPr>
            <a:xfrm>
              <a:off x="2271404" y="4163210"/>
              <a:ext cx="239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/>
                <a:t>d</a:t>
              </a:r>
              <a:endParaRPr lang="nl-NL" sz="1000" b="1" dirty="0"/>
            </a:p>
          </p:txBody>
        </p:sp>
        <p:sp>
          <p:nvSpPr>
            <p:cNvPr id="17" name="TextBox 39"/>
            <p:cNvSpPr txBox="1"/>
            <p:nvPr/>
          </p:nvSpPr>
          <p:spPr>
            <a:xfrm>
              <a:off x="1457516" y="4160439"/>
              <a:ext cx="4037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/>
                <a:t>abc</a:t>
              </a:r>
              <a:endParaRPr lang="nl-NL" sz="1000" b="1" dirty="0"/>
            </a:p>
          </p:txBody>
        </p:sp>
        <p:sp>
          <p:nvSpPr>
            <p:cNvPr id="18" name="TextBox 40"/>
            <p:cNvSpPr txBox="1"/>
            <p:nvPr/>
          </p:nvSpPr>
          <p:spPr>
            <a:xfrm>
              <a:off x="3924112" y="4160436"/>
              <a:ext cx="239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/>
                <a:t>b</a:t>
              </a:r>
              <a:endParaRPr lang="nl-NL" sz="1000" b="1" dirty="0"/>
            </a:p>
          </p:txBody>
        </p:sp>
        <p:sp>
          <p:nvSpPr>
            <p:cNvPr id="19" name="TextBox 41"/>
            <p:cNvSpPr txBox="1"/>
            <p:nvPr/>
          </p:nvSpPr>
          <p:spPr>
            <a:xfrm>
              <a:off x="4618756" y="4160436"/>
              <a:ext cx="239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/>
                <a:t>b</a:t>
              </a:r>
              <a:endParaRPr lang="nl-NL" sz="1000" b="1" dirty="0"/>
            </a:p>
          </p:txBody>
        </p:sp>
        <p:sp>
          <p:nvSpPr>
            <p:cNvPr id="20" name="TextBox 42"/>
            <p:cNvSpPr txBox="1"/>
            <p:nvPr/>
          </p:nvSpPr>
          <p:spPr>
            <a:xfrm>
              <a:off x="6024762" y="4160437"/>
              <a:ext cx="239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/>
                <a:t>b</a:t>
              </a:r>
              <a:endParaRPr lang="nl-NL" sz="1000" b="1" dirty="0"/>
            </a:p>
          </p:txBody>
        </p:sp>
        <p:sp>
          <p:nvSpPr>
            <p:cNvPr id="21" name="TextBox 43"/>
            <p:cNvSpPr txBox="1"/>
            <p:nvPr/>
          </p:nvSpPr>
          <p:spPr>
            <a:xfrm>
              <a:off x="5314870" y="4160436"/>
              <a:ext cx="239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/>
                <a:t>b</a:t>
              </a:r>
              <a:endParaRPr lang="nl-NL" sz="1000" b="1" dirty="0"/>
            </a:p>
          </p:txBody>
        </p:sp>
        <p:sp>
          <p:nvSpPr>
            <p:cNvPr id="22" name="TextBox 44"/>
            <p:cNvSpPr txBox="1"/>
            <p:nvPr/>
          </p:nvSpPr>
          <p:spPr>
            <a:xfrm>
              <a:off x="1027758" y="4160435"/>
              <a:ext cx="239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/>
                <a:t>A</a:t>
              </a:r>
              <a:endParaRPr lang="nl-NL" sz="1000" b="1" dirty="0"/>
            </a:p>
          </p:txBody>
        </p:sp>
        <p:sp>
          <p:nvSpPr>
            <p:cNvPr id="23" name="TextBox 45"/>
            <p:cNvSpPr txBox="1"/>
            <p:nvPr/>
          </p:nvSpPr>
          <p:spPr>
            <a:xfrm>
              <a:off x="1746931" y="4160435"/>
              <a:ext cx="239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/>
                <a:t>B</a:t>
              </a:r>
              <a:endParaRPr lang="nl-NL" sz="1000" b="1" dirty="0"/>
            </a:p>
          </p:txBody>
        </p:sp>
        <p:sp>
          <p:nvSpPr>
            <p:cNvPr id="24" name="TextBox 46"/>
            <p:cNvSpPr txBox="1"/>
            <p:nvPr/>
          </p:nvSpPr>
          <p:spPr>
            <a:xfrm>
              <a:off x="2471571" y="4160435"/>
              <a:ext cx="239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/>
                <a:t>B</a:t>
              </a:r>
              <a:endParaRPr lang="nl-NL" sz="1000" b="1" dirty="0"/>
            </a:p>
          </p:txBody>
        </p:sp>
        <p:sp>
          <p:nvSpPr>
            <p:cNvPr id="25" name="TextBox 47"/>
            <p:cNvSpPr txBox="1"/>
            <p:nvPr/>
          </p:nvSpPr>
          <p:spPr>
            <a:xfrm>
              <a:off x="3160104" y="4160435"/>
              <a:ext cx="239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/>
                <a:t>B</a:t>
              </a:r>
              <a:endParaRPr lang="nl-NL" sz="1000" b="1" dirty="0"/>
            </a:p>
          </p:txBody>
        </p:sp>
        <p:sp>
          <p:nvSpPr>
            <p:cNvPr id="26" name="TextBox 48"/>
            <p:cNvSpPr txBox="1"/>
            <p:nvPr/>
          </p:nvSpPr>
          <p:spPr>
            <a:xfrm>
              <a:off x="5555070" y="4160432"/>
              <a:ext cx="239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/>
                <a:t>B</a:t>
              </a:r>
              <a:endParaRPr lang="nl-NL" sz="1000" b="1" dirty="0"/>
            </a:p>
          </p:txBody>
        </p:sp>
        <p:sp>
          <p:nvSpPr>
            <p:cNvPr id="27" name="TextBox 49"/>
            <p:cNvSpPr txBox="1"/>
            <p:nvPr/>
          </p:nvSpPr>
          <p:spPr>
            <a:xfrm>
              <a:off x="4800418" y="4160432"/>
              <a:ext cx="3738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/>
                <a:t>AB</a:t>
              </a:r>
              <a:endParaRPr lang="nl-NL" sz="1000" b="1" dirty="0"/>
            </a:p>
          </p:txBody>
        </p:sp>
        <p:sp>
          <p:nvSpPr>
            <p:cNvPr id="28" name="TextBox 50"/>
            <p:cNvSpPr txBox="1"/>
            <p:nvPr/>
          </p:nvSpPr>
          <p:spPr>
            <a:xfrm>
              <a:off x="4125356" y="4160434"/>
              <a:ext cx="239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/>
                <a:t>A</a:t>
              </a:r>
              <a:endParaRPr lang="nl-NL" sz="1000" b="1" dirty="0"/>
            </a:p>
          </p:txBody>
        </p:sp>
        <p:sp>
          <p:nvSpPr>
            <p:cNvPr id="29" name="TextBox 51"/>
            <p:cNvSpPr txBox="1"/>
            <p:nvPr/>
          </p:nvSpPr>
          <p:spPr>
            <a:xfrm>
              <a:off x="6253345" y="4160432"/>
              <a:ext cx="239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smtClean="0"/>
                <a:t>B</a:t>
              </a:r>
              <a:endParaRPr lang="nl-NL" sz="1000" b="1" dirty="0"/>
            </a:p>
          </p:txBody>
        </p:sp>
      </p:grp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442914" y="1668533"/>
            <a:ext cx="4888038" cy="1631216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defTabSz="266700">
              <a:buSzPct val="75000"/>
              <a:buBlip>
                <a:blip r:embed="rId5"/>
              </a:buBlip>
            </a:pPr>
            <a:r>
              <a:rPr lang="en-US" sz="2000" b="1" dirty="0" smtClean="0"/>
              <a:t>Species richness only increases in the presence of oysters if NIS are included.</a:t>
            </a:r>
          </a:p>
          <a:p>
            <a:pPr marL="266700" indent="-266700" defTabSz="266700">
              <a:buSzPct val="75000"/>
              <a:buBlip>
                <a:blip r:embed="rId5"/>
              </a:buBlip>
            </a:pPr>
            <a:r>
              <a:rPr lang="en-US" sz="2000" b="1" dirty="0" smtClean="0"/>
              <a:t>Native species richness is lower in oyster - than in mussel reefs.</a:t>
            </a:r>
          </a:p>
        </p:txBody>
      </p:sp>
      <p:sp>
        <p:nvSpPr>
          <p:cNvPr id="30" name="TextBox 33"/>
          <p:cNvSpPr txBox="1"/>
          <p:nvPr/>
        </p:nvSpPr>
        <p:spPr>
          <a:xfrm>
            <a:off x="5164161" y="1189656"/>
            <a:ext cx="1759153" cy="73866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rgbClr val="00B050"/>
                </a:solidFill>
              </a:rPr>
              <a:t>Pacific </a:t>
            </a:r>
            <a:r>
              <a:rPr lang="nl-NL" sz="1400" b="1" dirty="0" err="1" smtClean="0">
                <a:solidFill>
                  <a:srgbClr val="00B050"/>
                </a:solidFill>
              </a:rPr>
              <a:t>oyster</a:t>
            </a:r>
            <a:endParaRPr lang="nl-NL" sz="1400" b="1" dirty="0" smtClean="0">
              <a:solidFill>
                <a:srgbClr val="00B050"/>
              </a:solidFill>
            </a:endParaRPr>
          </a:p>
          <a:p>
            <a:r>
              <a:rPr lang="nl-NL" sz="1400" b="1" dirty="0" smtClean="0">
                <a:solidFill>
                  <a:srgbClr val="00B050"/>
                </a:solidFill>
              </a:rPr>
              <a:t>(non-</a:t>
            </a:r>
            <a:r>
              <a:rPr lang="nl-NL" sz="1400" b="1" dirty="0" err="1" smtClean="0">
                <a:solidFill>
                  <a:srgbClr val="00B050"/>
                </a:solidFill>
              </a:rPr>
              <a:t>indigenous</a:t>
            </a:r>
            <a:r>
              <a:rPr lang="nl-NL" sz="1400" b="1" dirty="0" smtClean="0">
                <a:solidFill>
                  <a:srgbClr val="00B050"/>
                </a:solidFill>
              </a:rPr>
              <a:t>; 1964)</a:t>
            </a:r>
            <a:endParaRPr lang="nl-NL" sz="1400" b="1" dirty="0">
              <a:solidFill>
                <a:srgbClr val="00B050"/>
              </a:solidFill>
            </a:endParaRPr>
          </a:p>
        </p:txBody>
      </p:sp>
      <p:sp>
        <p:nvSpPr>
          <p:cNvPr id="31" name="TextBox 34"/>
          <p:cNvSpPr txBox="1"/>
          <p:nvPr/>
        </p:nvSpPr>
        <p:spPr>
          <a:xfrm>
            <a:off x="5164161" y="2213658"/>
            <a:ext cx="2333919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400" b="1" dirty="0" err="1" smtClean="0">
                <a:solidFill>
                  <a:srgbClr val="7030A0"/>
                </a:solidFill>
              </a:rPr>
              <a:t>edible</a:t>
            </a:r>
            <a:r>
              <a:rPr lang="nl-NL" sz="1400" b="1" dirty="0" smtClean="0">
                <a:solidFill>
                  <a:srgbClr val="7030A0"/>
                </a:solidFill>
              </a:rPr>
              <a:t> blue </a:t>
            </a:r>
            <a:r>
              <a:rPr lang="nl-NL" sz="1400" b="1" dirty="0" err="1" smtClean="0">
                <a:solidFill>
                  <a:srgbClr val="7030A0"/>
                </a:solidFill>
              </a:rPr>
              <a:t>mussel</a:t>
            </a:r>
            <a:endParaRPr lang="nl-NL" sz="1400" b="1" dirty="0" smtClean="0">
              <a:solidFill>
                <a:srgbClr val="7030A0"/>
              </a:solidFill>
            </a:endParaRPr>
          </a:p>
          <a:p>
            <a:r>
              <a:rPr lang="nl-NL" sz="1400" b="1" dirty="0" smtClean="0">
                <a:solidFill>
                  <a:srgbClr val="7030A0"/>
                </a:solidFill>
              </a:rPr>
              <a:t>(native)</a:t>
            </a:r>
            <a:endParaRPr lang="nl-NL" sz="1400" b="1" dirty="0">
              <a:solidFill>
                <a:srgbClr val="7030A0"/>
              </a:solidFill>
            </a:endParaRPr>
          </a:p>
        </p:txBody>
      </p:sp>
      <p:pic>
        <p:nvPicPr>
          <p:cNvPr id="8" name="Picture 2" descr="http://media.web.britannica.com/eb-media/94/84794-004-1D5C12E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4" y="2280348"/>
            <a:ext cx="2072005" cy="13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7233" y="705008"/>
            <a:ext cx="2198087" cy="1508650"/>
          </a:xfrm>
          <a:prstGeom prst="rect">
            <a:avLst/>
          </a:prstGeom>
        </p:spPr>
      </p:pic>
      <p:sp>
        <p:nvSpPr>
          <p:cNvPr id="35" name="Rectangle 3"/>
          <p:cNvSpPr/>
          <p:nvPr/>
        </p:nvSpPr>
        <p:spPr>
          <a:xfrm>
            <a:off x="7416824" y="3735030"/>
            <a:ext cx="1727176" cy="313932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266700" indent="-266700" defTabSz="266700">
              <a:buSzPct val="75000"/>
              <a:buBlip>
                <a:blip r:embed="rId5"/>
              </a:buBlip>
            </a:pPr>
            <a:r>
              <a:rPr lang="en-US" sz="1800" b="1" dirty="0"/>
              <a:t>There </a:t>
            </a:r>
            <a:r>
              <a:rPr lang="en-US" sz="1800" b="1" dirty="0" smtClean="0"/>
              <a:t>might be </a:t>
            </a:r>
            <a:r>
              <a:rPr lang="en-US" sz="1800" b="1" dirty="0"/>
              <a:t>a tendency towards lower richness in high density plots </a:t>
            </a:r>
            <a:r>
              <a:rPr lang="en-US" sz="1800" b="1" dirty="0" smtClean="0"/>
              <a:t>for both species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47445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15924" y="764704"/>
            <a:ext cx="8327481" cy="46230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fr-FR" sz="2400" b="1" dirty="0" smtClean="0"/>
              <a:t>Definitions</a:t>
            </a:r>
            <a:endParaRPr lang="fr-FR" sz="2400" b="1" dirty="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15924" y="1312355"/>
            <a:ext cx="8327481" cy="498598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sz="2000" b="1" dirty="0" smtClean="0"/>
              <a:t>Non-indigenous (NIS), non-native</a:t>
            </a:r>
            <a:r>
              <a:rPr lang="en-US" sz="2000" b="1" dirty="0"/>
              <a:t>, </a:t>
            </a:r>
            <a:r>
              <a:rPr lang="en-US" sz="2000" b="1" dirty="0" smtClean="0"/>
              <a:t>exotic or alien species:</a:t>
            </a:r>
          </a:p>
          <a:p>
            <a:pPr lvl="1" defTabSz="266700">
              <a:buSzPct val="75000"/>
            </a:pPr>
            <a:r>
              <a:rPr lang="en-US" sz="1800" b="1" dirty="0" smtClean="0"/>
              <a:t>Species (subspecies </a:t>
            </a:r>
            <a:r>
              <a:rPr lang="en-US" sz="1800" b="1" dirty="0"/>
              <a:t>or lower </a:t>
            </a:r>
            <a:r>
              <a:rPr lang="en-US" sz="1800" b="1" dirty="0" smtClean="0"/>
              <a:t>taxon) </a:t>
            </a:r>
            <a:r>
              <a:rPr lang="en-US" sz="1800" b="1" u="sng" dirty="0"/>
              <a:t>introduced</a:t>
            </a:r>
            <a:r>
              <a:rPr lang="en-US" sz="1800" b="1" dirty="0"/>
              <a:t> outside its natural past or present distribution; includes any </a:t>
            </a:r>
            <a:r>
              <a:rPr lang="en-US" sz="1800" b="1" dirty="0" smtClean="0"/>
              <a:t>part (gametes</a:t>
            </a:r>
            <a:r>
              <a:rPr lang="en-US" sz="1800" b="1" dirty="0"/>
              <a:t>, seeds, eggs, or </a:t>
            </a:r>
            <a:r>
              <a:rPr lang="en-US" sz="1800" b="1" dirty="0" smtClean="0"/>
              <a:t>propagules) that </a:t>
            </a:r>
            <a:r>
              <a:rPr lang="en-US" sz="1800" b="1" dirty="0"/>
              <a:t>might survive and </a:t>
            </a:r>
            <a:r>
              <a:rPr lang="en-US" sz="1800" b="1" dirty="0" smtClean="0"/>
              <a:t>subsequently reproduce (CBD).</a:t>
            </a:r>
            <a:endParaRPr lang="en-US" sz="1800" b="1" dirty="0"/>
          </a:p>
          <a:p>
            <a:pPr lvl="1" defTabSz="266700">
              <a:buSzPct val="75000"/>
            </a:pPr>
            <a:r>
              <a:rPr lang="en-US" sz="1400" dirty="0" smtClean="0"/>
              <a:t>																</a:t>
            </a:r>
            <a:r>
              <a:rPr lang="en-US" sz="1400" b="1" dirty="0" smtClean="0"/>
              <a:t>CBD = Convention on Biological Diversity</a:t>
            </a:r>
            <a:endParaRPr lang="en-US" sz="2000" b="1" dirty="0"/>
          </a:p>
          <a:p>
            <a:pPr lvl="1" defTabSz="266700">
              <a:buSzPct val="75000"/>
            </a:pPr>
            <a:endParaRPr lang="en-US" sz="2000" dirty="0" smtClean="0"/>
          </a:p>
          <a:p>
            <a:pPr lvl="1" defTabSz="266700">
              <a:buSzPct val="75000"/>
            </a:pPr>
            <a:r>
              <a:rPr lang="en-US" sz="1800" b="1" dirty="0" smtClean="0"/>
              <a:t>-&gt; Species living beyond their natural range of potential dispersal </a:t>
            </a:r>
            <a:r>
              <a:rPr lang="en-US" sz="1600" b="1" dirty="0" smtClean="0"/>
              <a:t>(i.e. due to human activities).</a:t>
            </a:r>
          </a:p>
          <a:p>
            <a:pPr lvl="1" defTabSz="266700">
              <a:buSzPct val="75000"/>
            </a:pPr>
            <a:endParaRPr lang="en-US" sz="1800" b="1" dirty="0" smtClean="0"/>
          </a:p>
          <a:p>
            <a:pPr lvl="1" defTabSz="266700">
              <a:buSzPct val="75000"/>
            </a:pPr>
            <a:r>
              <a:rPr lang="en-US" sz="1800" b="1" dirty="0" smtClean="0"/>
              <a:t>Frequently observed nuances in definitions deal with:</a:t>
            </a:r>
          </a:p>
          <a:p>
            <a:pPr lvl="1" defTabSz="266700">
              <a:buSzPct val="75000"/>
            </a:pPr>
            <a:r>
              <a:rPr lang="en-US" sz="1800" b="1" dirty="0"/>
              <a:t>	</a:t>
            </a:r>
            <a:r>
              <a:rPr lang="en-US" sz="1800" b="1" dirty="0" smtClean="0"/>
              <a:t>	- a historic native range is considered,</a:t>
            </a:r>
          </a:p>
          <a:p>
            <a:pPr defTabSz="266700">
              <a:buSzPct val="75000"/>
            </a:pPr>
            <a:r>
              <a:rPr lang="en-US" sz="1800" b="1" dirty="0" smtClean="0"/>
              <a:t>			- whether climate-change induced dispersal is natural,</a:t>
            </a:r>
          </a:p>
          <a:p>
            <a:pPr defTabSz="266700">
              <a:buSzPct val="75000"/>
            </a:pPr>
            <a:r>
              <a:rPr lang="en-US" sz="1800" b="1" dirty="0"/>
              <a:t>	</a:t>
            </a:r>
            <a:r>
              <a:rPr lang="en-US" sz="1800" b="1" dirty="0" smtClean="0"/>
              <a:t>		- or that national borders or territories are considered.</a:t>
            </a:r>
          </a:p>
          <a:p>
            <a:pPr defTabSz="266700">
              <a:buSzPct val="75000"/>
            </a:pPr>
            <a:endParaRPr lang="en-US" sz="2000" b="1" dirty="0" smtClean="0">
              <a:solidFill>
                <a:srgbClr val="003366"/>
              </a:solidFill>
            </a:endParaRP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sz="2000" b="1" dirty="0" smtClean="0"/>
              <a:t>Invasive species:</a:t>
            </a:r>
          </a:p>
          <a:p>
            <a:pPr lvl="1" defTabSz="266700">
              <a:buSzPct val="75000"/>
            </a:pPr>
            <a:r>
              <a:rPr lang="en-US" sz="1800" b="1" dirty="0" smtClean="0"/>
              <a:t>A species whose introduction causes significant economic or environmental/ecological harm or harm to human health.</a:t>
            </a:r>
          </a:p>
        </p:txBody>
      </p:sp>
    </p:spTree>
    <p:extLst>
      <p:ext uri="{BB962C8B-B14F-4D97-AF65-F5344CB8AC3E}">
        <p14:creationId xmlns:p14="http://schemas.microsoft.com/office/powerpoint/2010/main" val="136983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15924" y="837629"/>
            <a:ext cx="8327481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fr-FR" sz="2400" b="1" dirty="0" err="1" smtClean="0"/>
              <a:t>Competition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between</a:t>
            </a:r>
            <a:r>
              <a:rPr lang="fr-FR" sz="2400" b="1" dirty="0" smtClean="0"/>
              <a:t> shore crabs</a:t>
            </a:r>
            <a:endParaRPr lang="fr-FR" sz="2400" b="1" dirty="0"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37" y="717032"/>
            <a:ext cx="3011685" cy="3115326"/>
          </a:xfrm>
          <a:prstGeom prst="rect">
            <a:avLst/>
          </a:prstGeom>
        </p:spPr>
      </p:pic>
      <p:sp>
        <p:nvSpPr>
          <p:cNvPr id="12" name="TextBox 34"/>
          <p:cNvSpPr txBox="1"/>
          <p:nvPr/>
        </p:nvSpPr>
        <p:spPr>
          <a:xfrm>
            <a:off x="6043737" y="2190422"/>
            <a:ext cx="2367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rgbClr val="FF3300"/>
                </a:solidFill>
              </a:rPr>
              <a:t>brush-</a:t>
            </a:r>
            <a:r>
              <a:rPr lang="nl-NL" sz="1400" b="1" dirty="0" err="1" smtClean="0">
                <a:solidFill>
                  <a:srgbClr val="FF3300"/>
                </a:solidFill>
              </a:rPr>
              <a:t>clawed</a:t>
            </a:r>
            <a:r>
              <a:rPr lang="nl-NL" sz="1400" b="1" dirty="0" smtClean="0">
                <a:solidFill>
                  <a:srgbClr val="FF3300"/>
                </a:solidFill>
              </a:rPr>
              <a:t> </a:t>
            </a:r>
            <a:r>
              <a:rPr lang="nl-NL" sz="1400" b="1" dirty="0" err="1" smtClean="0">
                <a:solidFill>
                  <a:srgbClr val="FF3300"/>
                </a:solidFill>
              </a:rPr>
              <a:t>shore</a:t>
            </a:r>
            <a:r>
              <a:rPr lang="nl-NL" sz="1400" b="1" dirty="0" smtClean="0">
                <a:solidFill>
                  <a:srgbClr val="FF3300"/>
                </a:solidFill>
              </a:rPr>
              <a:t> </a:t>
            </a:r>
            <a:r>
              <a:rPr lang="nl-NL" sz="1400" b="1" dirty="0" err="1" smtClean="0">
                <a:solidFill>
                  <a:srgbClr val="FF3300"/>
                </a:solidFill>
              </a:rPr>
              <a:t>crab</a:t>
            </a:r>
            <a:r>
              <a:rPr lang="nl-NL" sz="1400" b="1" dirty="0" smtClean="0">
                <a:solidFill>
                  <a:srgbClr val="FF3300"/>
                </a:solidFill>
              </a:rPr>
              <a:t> (non-</a:t>
            </a:r>
            <a:r>
              <a:rPr lang="nl-NL" sz="1400" b="1" dirty="0" err="1" smtClean="0">
                <a:solidFill>
                  <a:srgbClr val="FF3300"/>
                </a:solidFill>
              </a:rPr>
              <a:t>indigenous</a:t>
            </a:r>
            <a:r>
              <a:rPr lang="nl-NL" sz="1400" b="1" dirty="0" smtClean="0">
                <a:solidFill>
                  <a:srgbClr val="FF3300"/>
                </a:solidFill>
              </a:rPr>
              <a:t>;</a:t>
            </a:r>
          </a:p>
          <a:p>
            <a:r>
              <a:rPr lang="nl-NL" sz="1400" b="1" dirty="0" smtClean="0">
                <a:solidFill>
                  <a:srgbClr val="FF3300"/>
                </a:solidFill>
              </a:rPr>
              <a:t>East </a:t>
            </a:r>
            <a:r>
              <a:rPr lang="nl-NL" sz="1400" b="1" dirty="0" err="1" smtClean="0">
                <a:solidFill>
                  <a:srgbClr val="FF3300"/>
                </a:solidFill>
              </a:rPr>
              <a:t>Asia</a:t>
            </a:r>
            <a:r>
              <a:rPr lang="nl-NL" sz="1400" b="1" dirty="0" smtClean="0">
                <a:solidFill>
                  <a:srgbClr val="FF3300"/>
                </a:solidFill>
              </a:rPr>
              <a:t>; 1999)</a:t>
            </a:r>
            <a:endParaRPr lang="nl-NL" sz="1400" b="1" dirty="0">
              <a:solidFill>
                <a:srgbClr val="FF3300"/>
              </a:solidFill>
            </a:endParaRPr>
          </a:p>
        </p:txBody>
      </p:sp>
      <p:sp>
        <p:nvSpPr>
          <p:cNvPr id="13" name="TextBox 33"/>
          <p:cNvSpPr txBox="1"/>
          <p:nvPr/>
        </p:nvSpPr>
        <p:spPr>
          <a:xfrm>
            <a:off x="6042861" y="1593856"/>
            <a:ext cx="1891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rgbClr val="00B050"/>
                </a:solidFill>
              </a:rPr>
              <a:t>common </a:t>
            </a:r>
            <a:r>
              <a:rPr lang="nl-NL" sz="1400" b="1" dirty="0" err="1" smtClean="0">
                <a:solidFill>
                  <a:srgbClr val="00B050"/>
                </a:solidFill>
              </a:rPr>
              <a:t>shore</a:t>
            </a:r>
            <a:r>
              <a:rPr lang="nl-NL" sz="1400" b="1" dirty="0" smtClean="0">
                <a:solidFill>
                  <a:srgbClr val="00B050"/>
                </a:solidFill>
              </a:rPr>
              <a:t> </a:t>
            </a:r>
            <a:r>
              <a:rPr lang="nl-NL" sz="1400" b="1" dirty="0" err="1" smtClean="0">
                <a:solidFill>
                  <a:srgbClr val="00B050"/>
                </a:solidFill>
              </a:rPr>
              <a:t>crab</a:t>
            </a:r>
            <a:r>
              <a:rPr lang="nl-NL" sz="1400" b="1" dirty="0" smtClean="0">
                <a:solidFill>
                  <a:srgbClr val="00B050"/>
                </a:solidFill>
              </a:rPr>
              <a:t> (native)</a:t>
            </a:r>
            <a:endParaRPr lang="nl-NL" sz="1400" b="1" dirty="0">
              <a:solidFill>
                <a:srgbClr val="00B050"/>
              </a:solidFill>
            </a:endParaRPr>
          </a:p>
        </p:txBody>
      </p:sp>
      <p:sp>
        <p:nvSpPr>
          <p:cNvPr id="15" name="TextBox 58"/>
          <p:cNvSpPr txBox="1"/>
          <p:nvPr/>
        </p:nvSpPr>
        <p:spPr>
          <a:xfrm>
            <a:off x="5950417" y="3565694"/>
            <a:ext cx="1881883" cy="73866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chemeClr val="bg2"/>
                </a:solidFill>
              </a:rPr>
              <a:t>Chinese </a:t>
            </a:r>
            <a:r>
              <a:rPr lang="nl-NL" sz="1400" b="1" dirty="0" err="1" smtClean="0">
                <a:solidFill>
                  <a:schemeClr val="bg2"/>
                </a:solidFill>
              </a:rPr>
              <a:t>mitten</a:t>
            </a:r>
            <a:r>
              <a:rPr lang="nl-NL" sz="1400" b="1" dirty="0" smtClean="0">
                <a:solidFill>
                  <a:schemeClr val="bg2"/>
                </a:solidFill>
              </a:rPr>
              <a:t> </a:t>
            </a:r>
            <a:r>
              <a:rPr lang="nl-NL" sz="1400" b="1" dirty="0" err="1" smtClean="0">
                <a:solidFill>
                  <a:schemeClr val="bg2"/>
                </a:solidFill>
              </a:rPr>
              <a:t>crab</a:t>
            </a:r>
            <a:endParaRPr lang="nl-NL" sz="1400" b="1" dirty="0" smtClean="0">
              <a:solidFill>
                <a:schemeClr val="bg2"/>
              </a:solidFill>
            </a:endParaRPr>
          </a:p>
          <a:p>
            <a:r>
              <a:rPr lang="nl-NL" sz="1400" b="1" dirty="0" smtClean="0">
                <a:solidFill>
                  <a:schemeClr val="bg2"/>
                </a:solidFill>
              </a:rPr>
              <a:t>(non-</a:t>
            </a:r>
            <a:r>
              <a:rPr lang="nl-NL" sz="1400" b="1" dirty="0" err="1" smtClean="0">
                <a:solidFill>
                  <a:schemeClr val="bg2"/>
                </a:solidFill>
              </a:rPr>
              <a:t>indigenous</a:t>
            </a:r>
            <a:r>
              <a:rPr lang="nl-NL" sz="1400" b="1" dirty="0" smtClean="0">
                <a:solidFill>
                  <a:schemeClr val="bg2"/>
                </a:solidFill>
              </a:rPr>
              <a:t>;</a:t>
            </a:r>
          </a:p>
          <a:p>
            <a:r>
              <a:rPr lang="nl-NL" sz="1400" b="1" dirty="0" smtClean="0">
                <a:solidFill>
                  <a:schemeClr val="bg2"/>
                </a:solidFill>
              </a:rPr>
              <a:t>East </a:t>
            </a:r>
            <a:r>
              <a:rPr lang="nl-NL" sz="1400" b="1" dirty="0" err="1" smtClean="0">
                <a:solidFill>
                  <a:schemeClr val="bg2"/>
                </a:solidFill>
              </a:rPr>
              <a:t>Asia</a:t>
            </a:r>
            <a:r>
              <a:rPr lang="nl-NL" sz="1400" b="1" dirty="0" smtClean="0">
                <a:solidFill>
                  <a:schemeClr val="bg2"/>
                </a:solidFill>
              </a:rPr>
              <a:t>; 1931)</a:t>
            </a:r>
            <a:endParaRPr lang="nl-NL" sz="1400" b="1" dirty="0">
              <a:solidFill>
                <a:schemeClr val="bg2"/>
              </a:solidFill>
            </a:endParaRP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578" y="4449360"/>
            <a:ext cx="1530229" cy="1109568"/>
          </a:xfrm>
          <a:prstGeom prst="rect">
            <a:avLst/>
          </a:prstGeom>
        </p:spPr>
      </p:pic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442913" y="1294067"/>
            <a:ext cx="5599947" cy="92333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defTabSz="266700">
              <a:buSzPct val="75000"/>
              <a:buBlip>
                <a:blip r:embed="rId5"/>
              </a:buBlip>
            </a:pPr>
            <a:r>
              <a:rPr lang="en-US" sz="1800" b="1" dirty="0" smtClean="0"/>
              <a:t>We know from an earlier study that </a:t>
            </a:r>
            <a:r>
              <a:rPr lang="en-US" sz="1800" b="1" i="1" dirty="0" smtClean="0"/>
              <a:t>H. </a:t>
            </a:r>
            <a:r>
              <a:rPr lang="en-US" sz="1800" b="1" i="1" dirty="0" err="1" smtClean="0"/>
              <a:t>takanoi</a:t>
            </a:r>
            <a:r>
              <a:rPr lang="en-US" sz="1800" b="1" i="1" dirty="0" smtClean="0"/>
              <a:t> </a:t>
            </a:r>
            <a:r>
              <a:rPr lang="en-US" sz="1800" b="1" dirty="0" smtClean="0"/>
              <a:t>largely outcompetes juvenile </a:t>
            </a:r>
            <a:r>
              <a:rPr lang="en-US" sz="1800" b="1" i="1" dirty="0" smtClean="0"/>
              <a:t>C. </a:t>
            </a:r>
            <a:r>
              <a:rPr lang="en-US" sz="1800" b="1" i="1" dirty="0" err="1" smtClean="0"/>
              <a:t>maenas</a:t>
            </a:r>
            <a:r>
              <a:rPr lang="en-US" sz="1800" b="1" i="1" dirty="0" smtClean="0"/>
              <a:t> </a:t>
            </a:r>
            <a:r>
              <a:rPr lang="en-US" sz="1800" b="1" dirty="0" smtClean="0"/>
              <a:t>in the intertidal zone</a:t>
            </a:r>
          </a:p>
        </p:txBody>
      </p:sp>
      <p:pic>
        <p:nvPicPr>
          <p:cNvPr id="29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876" y="2217397"/>
            <a:ext cx="5378158" cy="3254818"/>
          </a:xfrm>
          <a:prstGeom prst="rect">
            <a:avLst/>
          </a:prstGeom>
        </p:spPr>
      </p:pic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447876" y="5503792"/>
            <a:ext cx="8607546" cy="120032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defTabSz="266700">
              <a:buSzPct val="75000"/>
              <a:buBlip>
                <a:blip r:embed="rId5"/>
              </a:buBlip>
            </a:pPr>
            <a:r>
              <a:rPr lang="en-US" sz="1800" b="1" dirty="0"/>
              <a:t>Nowadays Dutch delta intertidal </a:t>
            </a:r>
            <a:r>
              <a:rPr lang="en-US" sz="1800" b="1" dirty="0" smtClean="0"/>
              <a:t>crab communities are </a:t>
            </a:r>
          </a:p>
          <a:p>
            <a:pPr defTabSz="266700">
              <a:buSzPct val="75000"/>
            </a:pPr>
            <a:r>
              <a:rPr lang="en-US" sz="1800" b="1" dirty="0"/>
              <a:t>	</a:t>
            </a:r>
            <a:r>
              <a:rPr lang="en-US" sz="1800" b="1" dirty="0" smtClean="0"/>
              <a:t>completely dominated by </a:t>
            </a:r>
            <a:r>
              <a:rPr lang="en-US" sz="1800" b="1" i="1" dirty="0" smtClean="0"/>
              <a:t>H. </a:t>
            </a:r>
            <a:r>
              <a:rPr lang="en-US" sz="1800" b="1" i="1" dirty="0" err="1" smtClean="0"/>
              <a:t>takanoi</a:t>
            </a:r>
            <a:r>
              <a:rPr lang="en-US" b="1" dirty="0"/>
              <a:t> </a:t>
            </a:r>
            <a:r>
              <a:rPr lang="en-US" b="1" dirty="0" smtClean="0"/>
              <a:t>(and </a:t>
            </a:r>
            <a:r>
              <a:rPr lang="en-US" b="1" i="1" dirty="0" smtClean="0"/>
              <a:t>H. </a:t>
            </a:r>
            <a:r>
              <a:rPr lang="en-US" b="1" i="1" dirty="0" err="1" smtClean="0"/>
              <a:t>sanguineus</a:t>
            </a:r>
            <a:r>
              <a:rPr lang="en-US" b="1" i="1" dirty="0" smtClean="0"/>
              <a:t> </a:t>
            </a:r>
            <a:r>
              <a:rPr lang="en-US" b="1" dirty="0" smtClean="0"/>
              <a:t>at exposed sites).</a:t>
            </a:r>
            <a:endParaRPr lang="en-US" sz="1800" b="1" dirty="0" smtClean="0"/>
          </a:p>
          <a:p>
            <a:pPr marL="266700" indent="-266700" defTabSz="266700">
              <a:buSzPct val="75000"/>
              <a:buBlip>
                <a:blip r:embed="rId5"/>
              </a:buBlip>
            </a:pPr>
            <a:r>
              <a:rPr lang="en-US" sz="1800" b="1" dirty="0" smtClean="0"/>
              <a:t>The fact that </a:t>
            </a:r>
            <a:r>
              <a:rPr lang="en-US" sz="1800" b="1" i="1" dirty="0" smtClean="0"/>
              <a:t>C. </a:t>
            </a:r>
            <a:r>
              <a:rPr lang="en-US" sz="1800" b="1" i="1" dirty="0" err="1" smtClean="0"/>
              <a:t>maenas</a:t>
            </a:r>
            <a:r>
              <a:rPr lang="en-US" sz="1800" b="1" i="1" dirty="0" smtClean="0"/>
              <a:t> </a:t>
            </a:r>
            <a:r>
              <a:rPr lang="en-US" sz="1800" b="1" dirty="0" smtClean="0"/>
              <a:t>densities were already decreasing long before the arrival of </a:t>
            </a:r>
            <a:r>
              <a:rPr lang="en-US" sz="1800" b="1" i="1" dirty="0" smtClean="0"/>
              <a:t>H. </a:t>
            </a:r>
            <a:r>
              <a:rPr lang="en-US" sz="1800" b="1" i="1" dirty="0" err="1" smtClean="0"/>
              <a:t>takanoi</a:t>
            </a:r>
            <a:r>
              <a:rPr lang="en-US" sz="1800" b="1" i="1" dirty="0" smtClean="0"/>
              <a:t> </a:t>
            </a:r>
            <a:r>
              <a:rPr lang="en-US" sz="1800" b="1" dirty="0" smtClean="0"/>
              <a:t>indicates that the NIS did not initiate the decline.</a:t>
            </a:r>
          </a:p>
        </p:txBody>
      </p:sp>
      <p:sp>
        <p:nvSpPr>
          <p:cNvPr id="17" name="TextBox 59"/>
          <p:cNvSpPr txBox="1"/>
          <p:nvPr/>
        </p:nvSpPr>
        <p:spPr>
          <a:xfrm>
            <a:off x="7465971" y="4890818"/>
            <a:ext cx="1643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err="1" smtClean="0">
                <a:solidFill>
                  <a:schemeClr val="tx1"/>
                </a:solidFill>
              </a:rPr>
              <a:t>Japanese</a:t>
            </a:r>
            <a:r>
              <a:rPr lang="nl-NL" sz="1400" b="1" dirty="0" smtClean="0">
                <a:solidFill>
                  <a:schemeClr val="tx1"/>
                </a:solidFill>
              </a:rPr>
              <a:t> </a:t>
            </a:r>
            <a:r>
              <a:rPr lang="nl-NL" sz="1400" b="1" dirty="0" err="1" smtClean="0">
                <a:solidFill>
                  <a:schemeClr val="tx1"/>
                </a:solidFill>
              </a:rPr>
              <a:t>shore</a:t>
            </a:r>
            <a:r>
              <a:rPr lang="nl-NL" sz="1400" b="1" dirty="0" smtClean="0">
                <a:solidFill>
                  <a:schemeClr val="tx1"/>
                </a:solidFill>
              </a:rPr>
              <a:t> </a:t>
            </a:r>
            <a:r>
              <a:rPr lang="nl-NL" sz="1400" b="1" dirty="0" err="1" smtClean="0">
                <a:solidFill>
                  <a:schemeClr val="tx1"/>
                </a:solidFill>
              </a:rPr>
              <a:t>crab</a:t>
            </a:r>
            <a:endParaRPr lang="nl-NL" sz="1400" b="1" dirty="0" smtClean="0">
              <a:solidFill>
                <a:schemeClr val="tx1"/>
              </a:solidFill>
            </a:endParaRPr>
          </a:p>
          <a:p>
            <a:r>
              <a:rPr lang="nl-NL" sz="1400" b="1" dirty="0">
                <a:solidFill>
                  <a:schemeClr val="tx1"/>
                </a:solidFill>
              </a:rPr>
              <a:t>(non-</a:t>
            </a:r>
            <a:r>
              <a:rPr lang="nl-NL" sz="1400" b="1" dirty="0" err="1">
                <a:solidFill>
                  <a:schemeClr val="tx1"/>
                </a:solidFill>
              </a:rPr>
              <a:t>indigenous</a:t>
            </a:r>
            <a:r>
              <a:rPr lang="nl-NL" sz="1400" b="1" dirty="0">
                <a:solidFill>
                  <a:schemeClr val="tx1"/>
                </a:solidFill>
              </a:rPr>
              <a:t>;</a:t>
            </a:r>
          </a:p>
          <a:p>
            <a:r>
              <a:rPr lang="nl-NL" sz="1400" b="1" dirty="0">
                <a:solidFill>
                  <a:schemeClr val="tx1"/>
                </a:solidFill>
              </a:rPr>
              <a:t>East </a:t>
            </a:r>
            <a:r>
              <a:rPr lang="nl-NL" sz="1400" b="1" dirty="0" err="1">
                <a:solidFill>
                  <a:schemeClr val="tx1"/>
                </a:solidFill>
              </a:rPr>
              <a:t>Asia</a:t>
            </a:r>
            <a:r>
              <a:rPr lang="nl-NL" sz="1400" b="1" dirty="0">
                <a:solidFill>
                  <a:schemeClr val="tx1"/>
                </a:solidFill>
              </a:rPr>
              <a:t>; 1999</a:t>
            </a:r>
            <a:r>
              <a:rPr lang="nl-NL" sz="1400" b="1" dirty="0" smtClean="0">
                <a:solidFill>
                  <a:schemeClr val="tx1"/>
                </a:solidFill>
              </a:rPr>
              <a:t>)</a:t>
            </a:r>
            <a:endParaRPr lang="nl-NL" sz="1400" b="1" dirty="0">
              <a:solidFill>
                <a:schemeClr val="tx1"/>
              </a:solidFill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0807" y="3819572"/>
            <a:ext cx="1554615" cy="1036410"/>
          </a:xfrm>
          <a:prstGeom prst="rect">
            <a:avLst/>
          </a:prstGeom>
        </p:spPr>
      </p:pic>
      <p:sp>
        <p:nvSpPr>
          <p:cNvPr id="31" name="TextBox 10"/>
          <p:cNvSpPr txBox="1"/>
          <p:nvPr/>
        </p:nvSpPr>
        <p:spPr>
          <a:xfrm>
            <a:off x="5216431" y="6617388"/>
            <a:ext cx="3927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0" dirty="0" smtClean="0"/>
              <a:t>Van den Brink, Wijnhoven &amp; </a:t>
            </a:r>
            <a:r>
              <a:rPr lang="nl-NL" sz="1000" b="0" dirty="0" err="1" smtClean="0"/>
              <a:t>McLay</a:t>
            </a:r>
            <a:r>
              <a:rPr lang="nl-NL" sz="1000" b="0" dirty="0" smtClean="0"/>
              <a:t> (2012) J Sea </a:t>
            </a:r>
            <a:r>
              <a:rPr lang="nl-NL" sz="1000" b="0" dirty="0" err="1" smtClean="0"/>
              <a:t>Res</a:t>
            </a:r>
            <a:r>
              <a:rPr lang="nl-NL" sz="1000" b="0" dirty="0" smtClean="0"/>
              <a:t> 73:126-136</a:t>
            </a:r>
            <a:endParaRPr lang="nl-NL" sz="1000" b="0" dirty="0"/>
          </a:p>
        </p:txBody>
      </p:sp>
    </p:spTree>
    <p:extLst>
      <p:ext uri="{BB962C8B-B14F-4D97-AF65-F5344CB8AC3E}">
        <p14:creationId xmlns:p14="http://schemas.microsoft.com/office/powerpoint/2010/main" val="234046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442253" y="1299936"/>
            <a:ext cx="3841715" cy="397031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defTabSz="266700">
              <a:buSzPct val="75000"/>
              <a:buBlip>
                <a:blip r:embed="rId2"/>
              </a:buBlip>
            </a:pPr>
            <a:r>
              <a:rPr lang="en-US" sz="1800" b="1" dirty="0" smtClean="0"/>
              <a:t>Clear niche segregation of species</a:t>
            </a:r>
          </a:p>
          <a:p>
            <a:pPr marL="266700" indent="-266700" defTabSz="266700">
              <a:buSzPct val="75000"/>
              <a:buBlip>
                <a:blip r:embed="rId2"/>
              </a:buBlip>
            </a:pPr>
            <a:r>
              <a:rPr lang="en-US" b="1" dirty="0" smtClean="0"/>
              <a:t>Juveniles (of all species) typically among filamentous algae in middle and high intertidal zone</a:t>
            </a:r>
          </a:p>
          <a:p>
            <a:pPr marL="266700" indent="-266700" defTabSz="266700">
              <a:buSzPct val="75000"/>
              <a:buBlip>
                <a:blip r:embed="rId2"/>
              </a:buBlip>
            </a:pPr>
            <a:r>
              <a:rPr lang="en-US" sz="1800" b="1" i="1" dirty="0" smtClean="0"/>
              <a:t>C. </a:t>
            </a:r>
            <a:r>
              <a:rPr lang="en-US" sz="1800" b="1" i="1" dirty="0" err="1" smtClean="0"/>
              <a:t>maenas</a:t>
            </a:r>
            <a:r>
              <a:rPr lang="en-US" sz="1800" b="1" i="1" dirty="0" smtClean="0"/>
              <a:t> </a:t>
            </a:r>
            <a:r>
              <a:rPr lang="en-US" sz="1800" b="1" dirty="0" smtClean="0"/>
              <a:t>especially in </a:t>
            </a:r>
            <a:r>
              <a:rPr lang="en-US" sz="1800" b="1" dirty="0" err="1" smtClean="0"/>
              <a:t>macroalgae</a:t>
            </a:r>
            <a:r>
              <a:rPr lang="en-US" sz="1800" b="1" dirty="0" smtClean="0"/>
              <a:t> dominated habitats (typical </a:t>
            </a:r>
            <a:r>
              <a:rPr lang="en-US" b="1" i="1" dirty="0" err="1" smtClean="0"/>
              <a:t>Fucus</a:t>
            </a:r>
            <a:r>
              <a:rPr lang="en-US" b="1" dirty="0" smtClean="0"/>
              <a:t> zone)</a:t>
            </a:r>
          </a:p>
          <a:p>
            <a:pPr marL="266700" indent="-266700" defTabSz="266700">
              <a:buSzPct val="75000"/>
              <a:buBlip>
                <a:blip r:embed="rId2"/>
              </a:buBlip>
            </a:pPr>
            <a:r>
              <a:rPr lang="en-US" sz="1800" b="1" i="1" dirty="0" smtClean="0"/>
              <a:t>H. </a:t>
            </a:r>
            <a:r>
              <a:rPr lang="en-US" sz="1800" b="1" i="1" dirty="0" err="1" smtClean="0"/>
              <a:t>takanoi</a:t>
            </a:r>
            <a:r>
              <a:rPr lang="en-US" sz="1800" b="1" i="1" dirty="0" smtClean="0"/>
              <a:t> </a:t>
            </a:r>
            <a:r>
              <a:rPr lang="en-US" sz="1800" b="1" dirty="0" smtClean="0"/>
              <a:t>especially among oysters and inside marinas</a:t>
            </a:r>
          </a:p>
          <a:p>
            <a:pPr marL="266700" indent="-266700" defTabSz="266700">
              <a:buSzPct val="75000"/>
              <a:buBlip>
                <a:blip r:embed="rId2"/>
              </a:buBlip>
            </a:pPr>
            <a:r>
              <a:rPr lang="en-US" sz="1800" b="1" i="1" dirty="0" smtClean="0"/>
              <a:t>H. </a:t>
            </a:r>
            <a:r>
              <a:rPr lang="en-US" sz="1800" b="1" i="1" dirty="0" err="1" smtClean="0"/>
              <a:t>sanguineus</a:t>
            </a:r>
            <a:r>
              <a:rPr lang="en-US" sz="1800" b="1" i="1" dirty="0" smtClean="0"/>
              <a:t> </a:t>
            </a:r>
            <a:r>
              <a:rPr lang="en-US" sz="1800" b="1" dirty="0" smtClean="0"/>
              <a:t>more a habitat generalist (however especially at more exposed sites)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15924" y="837629"/>
            <a:ext cx="8327481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fr-FR" sz="2400" b="1" dirty="0" err="1" smtClean="0"/>
              <a:t>Competition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between</a:t>
            </a:r>
            <a:r>
              <a:rPr lang="fr-FR" sz="2400" b="1" dirty="0" smtClean="0"/>
              <a:t> shore crabs</a:t>
            </a:r>
            <a:endParaRPr lang="fr-FR" sz="2400" b="1" dirty="0"/>
          </a:p>
        </p:txBody>
      </p:sp>
      <p:pic>
        <p:nvPicPr>
          <p:cNvPr id="28" name="Afbeelding 2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70716"/>
            <a:ext cx="5379794" cy="5325674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4283968" y="6334780"/>
            <a:ext cx="48600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Correspondence </a:t>
            </a:r>
            <a:r>
              <a:rPr lang="en-US" sz="1400" dirty="0"/>
              <a:t>Analysis (CA) of </a:t>
            </a:r>
            <a:r>
              <a:rPr lang="en-US" sz="1400" dirty="0" err="1"/>
              <a:t>Brachyura</a:t>
            </a:r>
            <a:r>
              <a:rPr lang="en-US" sz="1400" dirty="0"/>
              <a:t> relative abundances related to environmental characteristics</a:t>
            </a:r>
            <a:endParaRPr lang="nl-NL" sz="1400" dirty="0"/>
          </a:p>
        </p:txBody>
      </p:sp>
      <p:pic>
        <p:nvPicPr>
          <p:cNvPr id="29" name="Picture 17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0254"/>
            <a:ext cx="2123728" cy="158774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270892"/>
            <a:ext cx="2088232" cy="156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2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15924" y="764704"/>
            <a:ext cx="8327481" cy="46230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nl-NL" sz="2400" b="1" dirty="0" err="1" smtClean="0"/>
              <a:t>Concluding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remarks</a:t>
            </a:r>
            <a:endParaRPr lang="fr-FR" sz="2000" b="1" dirty="0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442913" y="1312355"/>
            <a:ext cx="8450262" cy="5724644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/>
              <a:t>There is a </a:t>
            </a:r>
            <a:r>
              <a:rPr lang="en-US" b="1" dirty="0" smtClean="0"/>
              <a:t>clear relation </a:t>
            </a:r>
            <a:r>
              <a:rPr lang="en-US" b="1" dirty="0"/>
              <a:t>between NIS % and total species </a:t>
            </a:r>
            <a:r>
              <a:rPr lang="en-US" b="1" dirty="0" smtClean="0"/>
              <a:t>richness</a:t>
            </a:r>
          </a:p>
          <a:p>
            <a:pPr marL="723900" lvl="1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NIS like other species benefit from improving conditions</a:t>
            </a:r>
          </a:p>
          <a:p>
            <a:pPr defTabSz="266700">
              <a:buSzPct val="75000"/>
            </a:pPr>
            <a:endParaRPr lang="en-US" sz="1200" b="1" dirty="0" smtClean="0"/>
          </a:p>
          <a:p>
            <a:pPr marL="266700" indent="-266700" defTabSz="266700">
              <a:buSzPct val="75000"/>
              <a:buBlip>
                <a:blip r:embed="rId3"/>
              </a:buBlip>
            </a:pPr>
            <a:r>
              <a:rPr lang="en-US" b="1" dirty="0" smtClean="0"/>
              <a:t>There </a:t>
            </a:r>
            <a:r>
              <a:rPr lang="en-US" b="1" dirty="0"/>
              <a:t>are however </a:t>
            </a:r>
            <a:r>
              <a:rPr lang="en-US" b="1" dirty="0" smtClean="0"/>
              <a:t>differences</a:t>
            </a:r>
          </a:p>
          <a:p>
            <a:pPr defTabSz="266700">
              <a:buSzPct val="75000"/>
            </a:pPr>
            <a:r>
              <a:rPr lang="en-US" b="1" dirty="0" smtClean="0"/>
              <a:t>	between </a:t>
            </a:r>
            <a:r>
              <a:rPr lang="en-US" b="1" dirty="0"/>
              <a:t>systems that are </a:t>
            </a:r>
            <a:r>
              <a:rPr lang="en-US" b="1" dirty="0" smtClean="0"/>
              <a:t>the</a:t>
            </a:r>
          </a:p>
          <a:p>
            <a:pPr defTabSz="266700">
              <a:buSzPct val="75000"/>
            </a:pPr>
            <a:r>
              <a:rPr lang="en-US" b="1" dirty="0"/>
              <a:t>	</a:t>
            </a:r>
            <a:r>
              <a:rPr lang="en-US" b="1" dirty="0" smtClean="0"/>
              <a:t>result </a:t>
            </a:r>
            <a:r>
              <a:rPr lang="en-US" b="1" dirty="0"/>
              <a:t>of connectivity and </a:t>
            </a:r>
            <a:r>
              <a:rPr lang="en-US" b="1" dirty="0" smtClean="0"/>
              <a:t>the</a:t>
            </a:r>
          </a:p>
          <a:p>
            <a:pPr defTabSz="266700">
              <a:buSzPct val="75000"/>
            </a:pPr>
            <a:r>
              <a:rPr lang="en-US" b="1" dirty="0" smtClean="0"/>
              <a:t>	quality</a:t>
            </a:r>
            <a:r>
              <a:rPr lang="en-US" b="1" dirty="0"/>
              <a:t>	status of the system</a:t>
            </a:r>
          </a:p>
          <a:p>
            <a:pPr defTabSz="266700">
              <a:buSzPct val="75000"/>
            </a:pPr>
            <a:endParaRPr lang="en-US" sz="1200" b="1" dirty="0" smtClean="0"/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NIS </a:t>
            </a:r>
            <a:r>
              <a:rPr lang="en-US" b="1" dirty="0"/>
              <a:t>likely have more</a:t>
            </a:r>
          </a:p>
          <a:p>
            <a:pPr defTabSz="266700">
              <a:buSzPct val="75000"/>
            </a:pPr>
            <a:r>
              <a:rPr lang="en-US" b="1" dirty="0"/>
              <a:t>	opportunities to settle and</a:t>
            </a:r>
          </a:p>
          <a:p>
            <a:pPr defTabSz="266700">
              <a:buSzPct val="75000"/>
            </a:pPr>
            <a:r>
              <a:rPr lang="en-US" b="1" dirty="0"/>
              <a:t>	expand successfully in</a:t>
            </a:r>
          </a:p>
          <a:p>
            <a:pPr defTabSz="266700">
              <a:buSzPct val="75000"/>
            </a:pPr>
            <a:r>
              <a:rPr lang="en-US" b="1" dirty="0"/>
              <a:t>	disturbed environments</a:t>
            </a:r>
          </a:p>
          <a:p>
            <a:pPr defTabSz="266700">
              <a:buSzPct val="75000"/>
            </a:pPr>
            <a:r>
              <a:rPr lang="en-US" b="1" dirty="0"/>
              <a:t>	and/or in new (a-typical)</a:t>
            </a:r>
          </a:p>
          <a:p>
            <a:pPr defTabSz="266700">
              <a:buSzPct val="75000"/>
            </a:pPr>
            <a:r>
              <a:rPr lang="en-US" b="1" dirty="0"/>
              <a:t>	</a:t>
            </a:r>
            <a:r>
              <a:rPr lang="en-US" b="1" dirty="0" smtClean="0"/>
              <a:t>habitat</a:t>
            </a:r>
            <a:endParaRPr lang="en-US" b="1" dirty="0"/>
          </a:p>
          <a:p>
            <a:pPr marL="723900" lvl="1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(benefit from reduced</a:t>
            </a:r>
          </a:p>
          <a:p>
            <a:pPr lvl="1" defTabSz="266700">
              <a:buSzPct val="75000"/>
            </a:pPr>
            <a:r>
              <a:rPr lang="en-US" b="1" dirty="0"/>
              <a:t>	</a:t>
            </a:r>
            <a:r>
              <a:rPr lang="en-US" b="1" dirty="0" smtClean="0"/>
              <a:t>	competition)</a:t>
            </a:r>
          </a:p>
          <a:p>
            <a:pPr defTabSz="266700">
              <a:buSzPct val="75000"/>
            </a:pPr>
            <a:endParaRPr lang="en-US" sz="1200" b="1" dirty="0" smtClean="0"/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sz="1800" b="1" dirty="0" smtClean="0"/>
              <a:t>NIS are not different from</a:t>
            </a:r>
          </a:p>
          <a:p>
            <a:pPr defTabSz="266700">
              <a:buSzPct val="75000"/>
            </a:pPr>
            <a:r>
              <a:rPr lang="en-US" sz="1800" b="1" dirty="0" smtClean="0"/>
              <a:t>	other species (they just</a:t>
            </a:r>
          </a:p>
          <a:p>
            <a:pPr defTabSz="266700">
              <a:buSzPct val="75000"/>
            </a:pPr>
            <a:r>
              <a:rPr lang="en-US" b="1" dirty="0"/>
              <a:t>	</a:t>
            </a:r>
            <a:r>
              <a:rPr lang="en-US" sz="1800" b="1" dirty="0" smtClean="0"/>
              <a:t>by chance fit well in the</a:t>
            </a:r>
          </a:p>
          <a:p>
            <a:pPr defTabSz="266700">
              <a:buSzPct val="75000"/>
            </a:pPr>
            <a:r>
              <a:rPr lang="en-US" b="1" dirty="0"/>
              <a:t>	</a:t>
            </a:r>
            <a:r>
              <a:rPr lang="en-US" sz="1800" b="1" dirty="0" smtClean="0"/>
              <a:t>situation)</a:t>
            </a:r>
          </a:p>
        </p:txBody>
      </p:sp>
      <p:pic>
        <p:nvPicPr>
          <p:cNvPr id="8" name="Afbeelding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143" y="2276872"/>
            <a:ext cx="4820121" cy="4462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61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15924" y="764704"/>
            <a:ext cx="8327481" cy="46230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fr-FR" sz="2400" b="1" dirty="0"/>
              <a:t>The </a:t>
            </a:r>
            <a:r>
              <a:rPr lang="en-GB" sz="2400" b="1" u="sng" dirty="0"/>
              <a:t>estuary</a:t>
            </a:r>
            <a:r>
              <a:rPr lang="fr-FR" sz="2400" b="1" dirty="0"/>
              <a:t>, a </a:t>
            </a:r>
            <a:r>
              <a:rPr lang="en-GB" sz="2400" b="1" dirty="0"/>
              <a:t>potential</a:t>
            </a:r>
            <a:r>
              <a:rPr lang="fr-FR" sz="2400" b="1" dirty="0"/>
              <a:t> habitat </a:t>
            </a:r>
            <a:r>
              <a:rPr lang="fr-FR" sz="2000" b="1" dirty="0"/>
              <a:t>(for NIS)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15924" y="1312355"/>
            <a:ext cx="8327481" cy="544764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266700">
              <a:buSzPct val="75000"/>
            </a:pPr>
            <a:r>
              <a:rPr lang="en-US" sz="2000" b="1" dirty="0" smtClean="0"/>
              <a:t>What is an estuary?</a:t>
            </a: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‘A semi-enclosed coastal body of water which has (temporally) a free connection with 	the open sea and within which sea water is measurably diluted with freshwater derived from land drainage’ (Pritchard, 1967)</a:t>
            </a:r>
          </a:p>
          <a:p>
            <a:pPr defTabSz="266700">
              <a:buSzPct val="75000"/>
            </a:pPr>
            <a:r>
              <a:rPr lang="en-US" b="1" dirty="0" smtClean="0"/>
              <a:t>		</a:t>
            </a:r>
            <a:r>
              <a:rPr lang="en-US" sz="1600" b="1" dirty="0" smtClean="0"/>
              <a:t>So </a:t>
            </a:r>
            <a:r>
              <a:rPr lang="en-US" sz="1600" b="1" dirty="0"/>
              <a:t>there is at least</a:t>
            </a:r>
            <a:r>
              <a:rPr lang="en-US" sz="1600" b="1" dirty="0" smtClean="0"/>
              <a:t>:	- </a:t>
            </a:r>
            <a:r>
              <a:rPr lang="en-US" sz="1600" b="1" dirty="0"/>
              <a:t>some salinity </a:t>
            </a:r>
            <a:r>
              <a:rPr lang="en-US" sz="1600" b="1" dirty="0" smtClean="0"/>
              <a:t>difference</a:t>
            </a:r>
          </a:p>
          <a:p>
            <a:pPr defTabSz="266700">
              <a:buSzPct val="75000"/>
            </a:pPr>
            <a:r>
              <a:rPr lang="en-US" sz="1600" b="1" dirty="0"/>
              <a:t>	</a:t>
            </a:r>
            <a:r>
              <a:rPr lang="en-US" sz="1600" b="1" dirty="0" smtClean="0"/>
              <a:t>									- </a:t>
            </a:r>
            <a:r>
              <a:rPr lang="en-US" sz="1600" b="1" dirty="0"/>
              <a:t>and some tidal </a:t>
            </a:r>
            <a:r>
              <a:rPr lang="en-US" sz="1600" b="1" dirty="0" smtClean="0"/>
              <a:t>influence</a:t>
            </a:r>
            <a:endParaRPr lang="en-US" sz="1600" b="1" dirty="0"/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endParaRPr lang="en-US" b="1" dirty="0" smtClean="0"/>
          </a:p>
          <a:p>
            <a:pPr marL="266700" lvl="1" indent="-266700" defTabSz="266700">
              <a:buSzPct val="75000"/>
              <a:buBlip>
                <a:blip r:embed="rId3"/>
              </a:buBlip>
            </a:pPr>
            <a:r>
              <a:rPr lang="en-US" b="1" dirty="0" smtClean="0"/>
              <a:t>In</a:t>
            </a:r>
            <a:r>
              <a:rPr lang="en-US" sz="2000" b="1" dirty="0" smtClean="0"/>
              <a:t> the North Sea region</a:t>
            </a:r>
          </a:p>
          <a:p>
            <a:pPr marL="0" lvl="1" defTabSz="266700">
              <a:buSzPct val="75000"/>
            </a:pPr>
            <a:r>
              <a:rPr lang="en-US" sz="2000" b="1" dirty="0" smtClean="0"/>
              <a:t>	</a:t>
            </a:r>
            <a:r>
              <a:rPr lang="en-US" b="1" dirty="0" smtClean="0"/>
              <a:t>- </a:t>
            </a:r>
            <a:r>
              <a:rPr lang="en-US" b="1" dirty="0"/>
              <a:t>estuaries are generally shallow, open and dynamic,</a:t>
            </a:r>
          </a:p>
          <a:p>
            <a:pPr marL="0" lvl="1" defTabSz="266700">
              <a:buSzPct val="75000"/>
            </a:pPr>
            <a:r>
              <a:rPr lang="en-US" b="1" dirty="0" smtClean="0"/>
              <a:t>	- characterized by (ecologically relevant)</a:t>
            </a:r>
            <a:endParaRPr lang="en-US" b="1" dirty="0"/>
          </a:p>
          <a:p>
            <a:pPr marL="1181100" lvl="3" indent="-266700" defTabSz="266700">
              <a:buSzPct val="75000"/>
              <a:buBlip>
                <a:blip r:embed="rId3"/>
              </a:buBlip>
            </a:pPr>
            <a:r>
              <a:rPr lang="en-US" sz="1600" b="1" dirty="0"/>
              <a:t>a salinity gradient</a:t>
            </a:r>
          </a:p>
          <a:p>
            <a:pPr marL="1181100" lvl="3" indent="-266700" defTabSz="266700">
              <a:buSzPct val="75000"/>
              <a:buBlip>
                <a:blip r:embed="rId3"/>
              </a:buBlip>
            </a:pPr>
            <a:r>
              <a:rPr lang="en-US" sz="1600" b="1" dirty="0"/>
              <a:t>salinity fluctuations (large and on a daily basis with reasonable tidal differences)</a:t>
            </a:r>
          </a:p>
          <a:p>
            <a:pPr marL="1181100" lvl="3" indent="-266700" defTabSz="266700">
              <a:buSzPct val="75000"/>
              <a:buBlip>
                <a:blip r:embed="rId3"/>
              </a:buBlip>
            </a:pPr>
            <a:r>
              <a:rPr lang="en-US" sz="1600" b="1" dirty="0"/>
              <a:t>often supplied with large quantities of nutrients and sediments</a:t>
            </a:r>
          </a:p>
          <a:p>
            <a:pPr marL="1181100" lvl="3" indent="-266700" defTabSz="266700">
              <a:buSzPct val="75000"/>
              <a:buBlip>
                <a:blip r:embed="rId3"/>
              </a:buBlip>
            </a:pPr>
            <a:r>
              <a:rPr lang="en-US" sz="1600" b="1" dirty="0"/>
              <a:t>in an environment with natural fluctuations in hydrodynamics</a:t>
            </a:r>
          </a:p>
          <a:p>
            <a:pPr marL="1181100" lvl="3" indent="-266700" defTabSz="266700">
              <a:buSzPct val="75000"/>
              <a:buBlip>
                <a:blip r:embed="rId3"/>
              </a:buBlip>
            </a:pPr>
            <a:r>
              <a:rPr lang="en-US" sz="1600" b="1" dirty="0"/>
              <a:t>leading to temporal and spatial alternations in sedimentation and erosion</a:t>
            </a:r>
          </a:p>
          <a:p>
            <a:pPr marL="0" lvl="1" defTabSz="266700">
              <a:buSzPct val="75000"/>
            </a:pPr>
            <a:endParaRPr lang="en-US" sz="1600" b="1" dirty="0"/>
          </a:p>
          <a:p>
            <a:pPr marL="266700" lvl="1" indent="-266700" defTabSz="266700">
              <a:buSzPct val="75000"/>
              <a:buBlip>
                <a:blip r:embed="rId3"/>
              </a:buBlip>
            </a:pPr>
            <a:r>
              <a:rPr lang="en-US" b="1" dirty="0" smtClean="0"/>
              <a:t>The </a:t>
            </a:r>
            <a:r>
              <a:rPr lang="en-US" b="1" dirty="0"/>
              <a:t>recipe for a diverse landscape with plenty of niches in various developmental (successional) </a:t>
            </a:r>
            <a:r>
              <a:rPr lang="en-US" b="1" dirty="0" smtClean="0"/>
              <a:t>stages</a:t>
            </a: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99471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15924" y="764704"/>
            <a:ext cx="8327481" cy="46230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fr-FR" sz="2400" b="1" dirty="0"/>
              <a:t>The </a:t>
            </a:r>
            <a:r>
              <a:rPr lang="nl-NL" sz="2400" b="1" u="sng" dirty="0" err="1" smtClean="0"/>
              <a:t>southern</a:t>
            </a:r>
            <a:r>
              <a:rPr lang="nl-NL" sz="2400" b="1" u="sng" dirty="0" smtClean="0"/>
              <a:t> North Sea </a:t>
            </a:r>
            <a:r>
              <a:rPr lang="nl-NL" sz="2400" b="1" u="sng" dirty="0" err="1" smtClean="0"/>
              <a:t>region</a:t>
            </a:r>
            <a:endParaRPr lang="fr-FR" sz="20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16622"/>
            <a:ext cx="8502402" cy="554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7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9" y="713271"/>
            <a:ext cx="9090025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21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9" y="713271"/>
            <a:ext cx="9090025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9" y="2310243"/>
            <a:ext cx="5999578" cy="4499683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0" y="2310242"/>
            <a:ext cx="5999577" cy="449968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" y="2320096"/>
            <a:ext cx="6007460" cy="4505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" y="2317818"/>
            <a:ext cx="6007460" cy="4505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" y="2306265"/>
            <a:ext cx="6004881" cy="4503661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" y="2311117"/>
            <a:ext cx="6019433" cy="451457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1181" y="2856296"/>
            <a:ext cx="4445275" cy="333395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" y="2300636"/>
            <a:ext cx="6045380" cy="453403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2374" y="2856132"/>
            <a:ext cx="4534035" cy="34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15924" y="764704"/>
            <a:ext cx="8327481" cy="46230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fr-FR" sz="2400" b="1" dirty="0"/>
              <a:t>The </a:t>
            </a:r>
            <a:r>
              <a:rPr lang="en-GB" sz="2400" b="1" u="sng" dirty="0"/>
              <a:t>estuary</a:t>
            </a:r>
            <a:r>
              <a:rPr lang="fr-FR" sz="2400" b="1" dirty="0"/>
              <a:t>, a </a:t>
            </a:r>
            <a:r>
              <a:rPr lang="en-GB" sz="2400" b="1" dirty="0"/>
              <a:t>potential</a:t>
            </a:r>
            <a:r>
              <a:rPr lang="fr-FR" sz="2400" b="1" dirty="0"/>
              <a:t> habitat </a:t>
            </a:r>
            <a:r>
              <a:rPr lang="fr-FR" sz="2000" b="1" dirty="0"/>
              <a:t>(for NIS)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15924" y="1312355"/>
            <a:ext cx="8327481" cy="295465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defTabSz="266700">
              <a:buSzPct val="75000"/>
              <a:buFontTx/>
              <a:buBlip>
                <a:blip r:embed="rId4"/>
              </a:buBlip>
            </a:pPr>
            <a:r>
              <a:rPr lang="en-US" sz="2000" b="1" dirty="0" smtClean="0"/>
              <a:t>Relative shallow and </a:t>
            </a:r>
            <a:r>
              <a:rPr lang="en-US" sz="2000" b="1" dirty="0"/>
              <a:t>good mixing of water layers results in efficient nutrient and element recycling which potentially leads to high productivity.</a:t>
            </a:r>
          </a:p>
          <a:p>
            <a:pPr defTabSz="266700">
              <a:buSzPct val="75000"/>
            </a:pPr>
            <a:r>
              <a:rPr lang="en-US" b="1" dirty="0" smtClean="0"/>
              <a:t>- </a:t>
            </a:r>
            <a:r>
              <a:rPr lang="en-US" b="1" dirty="0"/>
              <a:t>Therefore estuaries important habitats for a variety of very </a:t>
            </a:r>
            <a:r>
              <a:rPr lang="en-US" b="1" dirty="0" smtClean="0"/>
              <a:t>specific species</a:t>
            </a:r>
            <a:endParaRPr lang="en-US" b="1" dirty="0"/>
          </a:p>
          <a:p>
            <a:pPr defTabSz="266700">
              <a:buSzPct val="75000"/>
            </a:pPr>
            <a:r>
              <a:rPr lang="en-US" b="1" dirty="0" smtClean="0"/>
              <a:t>- </a:t>
            </a:r>
            <a:r>
              <a:rPr lang="en-US" b="1" dirty="0"/>
              <a:t>but also important (temporal) feeding grounds</a:t>
            </a:r>
          </a:p>
          <a:p>
            <a:pPr defTabSz="266700">
              <a:buSzPct val="75000"/>
            </a:pPr>
            <a:r>
              <a:rPr lang="en-US" b="1" dirty="0" smtClean="0"/>
              <a:t>- </a:t>
            </a:r>
            <a:r>
              <a:rPr lang="en-US" b="1" dirty="0"/>
              <a:t>or nursery grounds</a:t>
            </a:r>
          </a:p>
          <a:p>
            <a:pPr defTabSz="266700">
              <a:buSzPct val="75000"/>
            </a:pPr>
            <a:r>
              <a:rPr lang="en-US" b="1" dirty="0" smtClean="0"/>
              <a:t>- </a:t>
            </a:r>
            <a:r>
              <a:rPr lang="en-US" b="1" dirty="0"/>
              <a:t>and important transition zones (e.g. diadromous fish and</a:t>
            </a:r>
          </a:p>
          <a:p>
            <a:pPr defTabSz="266700">
              <a:buSzPct val="75000"/>
            </a:pPr>
            <a:r>
              <a:rPr lang="en-US" b="1" dirty="0" smtClean="0"/>
              <a:t>visiting </a:t>
            </a:r>
            <a:r>
              <a:rPr lang="en-US" b="1" dirty="0"/>
              <a:t>species entering from</a:t>
            </a:r>
          </a:p>
          <a:p>
            <a:pPr defTabSz="266700">
              <a:buSzPct val="75000"/>
            </a:pPr>
            <a:r>
              <a:rPr lang="en-US" b="1" dirty="0" smtClean="0"/>
              <a:t>either </a:t>
            </a:r>
            <a:r>
              <a:rPr lang="en-US" b="1" dirty="0"/>
              <a:t>the	rivers or the sea)</a:t>
            </a:r>
          </a:p>
        </p:txBody>
      </p:sp>
      <p:grpSp>
        <p:nvGrpSpPr>
          <p:cNvPr id="8" name="Group 12"/>
          <p:cNvGrpSpPr/>
          <p:nvPr/>
        </p:nvGrpSpPr>
        <p:grpSpPr>
          <a:xfrm>
            <a:off x="107504" y="4346309"/>
            <a:ext cx="4103991" cy="2467067"/>
            <a:chOff x="2091338" y="3095890"/>
            <a:chExt cx="4103991" cy="2467067"/>
          </a:xfrm>
        </p:grpSpPr>
        <p:pic>
          <p:nvPicPr>
            <p:cNvPr id="11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1338" y="3095890"/>
              <a:ext cx="2093259" cy="1389400"/>
            </a:xfrm>
            <a:prstGeom prst="rect">
              <a:avLst/>
            </a:prstGeom>
          </p:spPr>
        </p:pic>
        <p:pic>
          <p:nvPicPr>
            <p:cNvPr id="12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1339" y="4350956"/>
              <a:ext cx="1819136" cy="1212000"/>
            </a:xfrm>
            <a:prstGeom prst="rect">
              <a:avLst/>
            </a:prstGeom>
          </p:spPr>
        </p:pic>
        <p:pic>
          <p:nvPicPr>
            <p:cNvPr id="13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4597" y="3095890"/>
              <a:ext cx="2010732" cy="1418507"/>
            </a:xfrm>
            <a:prstGeom prst="rect">
              <a:avLst/>
            </a:prstGeom>
          </p:spPr>
        </p:pic>
        <p:pic>
          <p:nvPicPr>
            <p:cNvPr id="14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785" y="4350957"/>
              <a:ext cx="2382543" cy="1212000"/>
            </a:xfrm>
            <a:prstGeom prst="rect">
              <a:avLst/>
            </a:prstGeom>
          </p:spPr>
        </p:pic>
      </p:grpSp>
      <p:pic>
        <p:nvPicPr>
          <p:cNvPr id="15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29" y="4435047"/>
            <a:ext cx="1413439" cy="938169"/>
          </a:xfrm>
          <a:prstGeom prst="rect">
            <a:avLst/>
          </a:prstGeom>
        </p:spPr>
      </p:pic>
      <p:pic>
        <p:nvPicPr>
          <p:cNvPr id="16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29" y="3369863"/>
            <a:ext cx="1413439" cy="942292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29" y="4435047"/>
            <a:ext cx="1413439" cy="938169"/>
          </a:xfrm>
          <a:prstGeom prst="rect">
            <a:avLst/>
          </a:prstGeom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6208205" y="3686194"/>
            <a:ext cx="13172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nl-NL" sz="1200" b="0" i="1" dirty="0" err="1" smtClean="0">
                <a:solidFill>
                  <a:schemeClr val="tx1"/>
                </a:solidFill>
              </a:rPr>
              <a:t>Ficopomatus</a:t>
            </a:r>
            <a:r>
              <a:rPr lang="nl-NL" sz="1200" b="0" i="1" dirty="0" smtClean="0">
                <a:solidFill>
                  <a:schemeClr val="tx1"/>
                </a:solidFill>
              </a:rPr>
              <a:t> </a:t>
            </a:r>
            <a:r>
              <a:rPr lang="nl-NL" sz="1200" b="0" i="1" dirty="0">
                <a:solidFill>
                  <a:schemeClr val="tx1"/>
                </a:solidFill>
              </a:rPr>
              <a:t>enigmaticus</a:t>
            </a:r>
          </a:p>
          <a:p>
            <a:pPr eaLnBrk="1" hangingPunct="1"/>
            <a:r>
              <a:rPr lang="nl-NL" sz="1200" b="0" dirty="0">
                <a:solidFill>
                  <a:schemeClr val="tx1"/>
                </a:solidFill>
              </a:rPr>
              <a:t>Tube worm</a:t>
            </a:r>
          </a:p>
        </p:txBody>
      </p:sp>
      <p:pic>
        <p:nvPicPr>
          <p:cNvPr id="19" name="Picture 14" descr="Bekijk de afbeelding op ware grootte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96937" y="4286583"/>
            <a:ext cx="1312622" cy="97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4" descr="http://www.aquatic-aliens.de/images/cg-0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11558" y="3991441"/>
            <a:ext cx="1827101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37"/>
          <p:cNvSpPr txBox="1">
            <a:spLocks noChangeArrowheads="1"/>
          </p:cNvSpPr>
          <p:nvPr/>
        </p:nvSpPr>
        <p:spPr bwMode="auto">
          <a:xfrm>
            <a:off x="4304243" y="5165782"/>
            <a:ext cx="19559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nl-NL" sz="1200" b="0" i="1" dirty="0" err="1" smtClean="0"/>
              <a:t>Hemigrapsus</a:t>
            </a:r>
            <a:r>
              <a:rPr lang="nl-NL" sz="1200" b="0" i="1" dirty="0" smtClean="0"/>
              <a:t> sanguineus</a:t>
            </a:r>
            <a:endParaRPr lang="nl-NL" sz="1200" b="0" i="1" dirty="0"/>
          </a:p>
          <a:p>
            <a:pPr eaLnBrk="1" hangingPunct="1"/>
            <a:r>
              <a:rPr lang="nl-NL" sz="1200" b="0" dirty="0" err="1" smtClean="0"/>
              <a:t>Japanese</a:t>
            </a:r>
            <a:r>
              <a:rPr lang="nl-NL" sz="1200" b="0" dirty="0" smtClean="0"/>
              <a:t> </a:t>
            </a:r>
            <a:r>
              <a:rPr lang="nl-NL" sz="1200" b="0" dirty="0"/>
              <a:t>shore </a:t>
            </a:r>
            <a:r>
              <a:rPr lang="nl-NL" sz="1200" b="0" dirty="0" smtClean="0"/>
              <a:t>crab</a:t>
            </a:r>
            <a:endParaRPr lang="en-US" sz="1200" b="0" dirty="0"/>
          </a:p>
        </p:txBody>
      </p: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6138659" y="5226746"/>
            <a:ext cx="15160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nl-NL" sz="1200" b="0" i="1" dirty="0" err="1" smtClean="0"/>
              <a:t>Crepidula</a:t>
            </a:r>
            <a:r>
              <a:rPr lang="nl-NL" sz="1200" b="0" i="1" dirty="0" smtClean="0"/>
              <a:t> </a:t>
            </a:r>
            <a:r>
              <a:rPr lang="nl-NL" sz="1200" b="0" i="1" dirty="0"/>
              <a:t>fornicata</a:t>
            </a:r>
          </a:p>
          <a:p>
            <a:pPr eaLnBrk="1" hangingPunct="1"/>
            <a:r>
              <a:rPr lang="nl-NL" sz="1200" b="0" dirty="0"/>
              <a:t>Slipper limpet</a:t>
            </a:r>
            <a:endParaRPr lang="en-US" sz="1200" b="0" dirty="0"/>
          </a:p>
        </p:txBody>
      </p:sp>
      <p:pic>
        <p:nvPicPr>
          <p:cNvPr id="24" name="Picture 28" descr="Crepidula fornicata (Linnaeus, 1758)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21304" y="5652913"/>
            <a:ext cx="1550413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36"/>
          <p:cNvSpPr txBox="1">
            <a:spLocks noChangeArrowheads="1"/>
          </p:cNvSpPr>
          <p:nvPr/>
        </p:nvSpPr>
        <p:spPr bwMode="auto">
          <a:xfrm>
            <a:off x="7800713" y="5436011"/>
            <a:ext cx="1365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nl-NL" sz="1200" b="0" i="1" dirty="0" err="1" smtClean="0">
                <a:latin typeface="Calibri" pitchFamily="34" charset="0"/>
              </a:rPr>
              <a:t>Styela</a:t>
            </a:r>
            <a:r>
              <a:rPr lang="nl-NL" sz="1200" b="0" i="1" dirty="0" smtClean="0">
                <a:latin typeface="Calibri" pitchFamily="34" charset="0"/>
              </a:rPr>
              <a:t> </a:t>
            </a:r>
            <a:r>
              <a:rPr lang="nl-NL" sz="1200" b="0" i="1" dirty="0">
                <a:latin typeface="Calibri" pitchFamily="34" charset="0"/>
              </a:rPr>
              <a:t>clava</a:t>
            </a:r>
          </a:p>
          <a:p>
            <a:pPr eaLnBrk="1" hangingPunct="1"/>
            <a:r>
              <a:rPr lang="nl-NL" sz="1200" b="0" dirty="0">
                <a:latin typeface="Calibri" pitchFamily="34" charset="0"/>
              </a:rPr>
              <a:t>Leathery </a:t>
            </a:r>
            <a:r>
              <a:rPr lang="nl-NL" sz="1200" b="0" dirty="0" err="1">
                <a:latin typeface="Calibri" pitchFamily="34" charset="0"/>
              </a:rPr>
              <a:t>sea</a:t>
            </a:r>
            <a:r>
              <a:rPr lang="nl-NL" sz="1200" b="0" dirty="0">
                <a:latin typeface="Calibri" pitchFamily="34" charset="0"/>
              </a:rPr>
              <a:t> </a:t>
            </a:r>
            <a:r>
              <a:rPr lang="nl-NL" sz="1200" b="0" dirty="0" err="1" smtClean="0">
                <a:latin typeface="Calibri" pitchFamily="34" charset="0"/>
              </a:rPr>
              <a:t>squirt</a:t>
            </a:r>
            <a:endParaRPr lang="en-US" sz="1200" b="0" dirty="0">
              <a:latin typeface="Calibri" pitchFamily="34" charset="0"/>
            </a:endParaRPr>
          </a:p>
        </p:txBody>
      </p:sp>
      <p:pic>
        <p:nvPicPr>
          <p:cNvPr id="26" name="Picture 42" descr="http://bcsga.ca/wp-content/uploads/2008/01/styela_clava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93275" y="5864051"/>
            <a:ext cx="1267362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Hemigrapsus sanguineu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92" y="5595881"/>
            <a:ext cx="1685589" cy="121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4255558" y="3615407"/>
            <a:ext cx="1298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nl-NL" sz="1200" b="0" i="1" dirty="0" err="1" smtClean="0">
                <a:solidFill>
                  <a:schemeClr val="tx1"/>
                </a:solidFill>
              </a:rPr>
              <a:t>Magallana</a:t>
            </a:r>
            <a:r>
              <a:rPr lang="nl-NL" sz="1200" b="0" i="1" dirty="0" smtClean="0">
                <a:solidFill>
                  <a:schemeClr val="tx1"/>
                </a:solidFill>
              </a:rPr>
              <a:t> </a:t>
            </a:r>
            <a:r>
              <a:rPr lang="nl-NL" sz="1200" b="0" i="1" dirty="0">
                <a:solidFill>
                  <a:schemeClr val="tx1"/>
                </a:solidFill>
              </a:rPr>
              <a:t>gigas</a:t>
            </a:r>
          </a:p>
          <a:p>
            <a:pPr eaLnBrk="1" hangingPunct="1"/>
            <a:r>
              <a:rPr lang="nl-NL" sz="1200" b="0" dirty="0">
                <a:solidFill>
                  <a:schemeClr val="tx1"/>
                </a:solidFill>
              </a:rPr>
              <a:t>Pacific </a:t>
            </a:r>
            <a:r>
              <a:rPr lang="nl-NL" sz="1200" b="0" dirty="0" smtClean="0">
                <a:solidFill>
                  <a:schemeClr val="tx1"/>
                </a:solidFill>
              </a:rPr>
              <a:t>oyster</a:t>
            </a:r>
            <a:endParaRPr lang="en-US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44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5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15924" y="764704"/>
            <a:ext cx="8327481" cy="46230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fr-FR" sz="2400" b="1" dirty="0" err="1"/>
              <a:t>Human</a:t>
            </a:r>
            <a:r>
              <a:rPr lang="fr-FR" sz="2400" b="1" dirty="0"/>
              <a:t> </a:t>
            </a:r>
            <a:r>
              <a:rPr lang="fr-FR" sz="2400" b="1" dirty="0" err="1"/>
              <a:t>activities</a:t>
            </a:r>
            <a:r>
              <a:rPr lang="fr-FR" sz="2400" b="1" dirty="0"/>
              <a:t> in </a:t>
            </a:r>
            <a:r>
              <a:rPr lang="fr-FR" sz="2400" b="1" dirty="0" err="1"/>
              <a:t>estuaries</a:t>
            </a:r>
            <a:endParaRPr lang="fr-FR" sz="2400" b="1" dirty="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15924" y="1312355"/>
            <a:ext cx="8327481" cy="3662541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sz="2000" b="1" dirty="0"/>
              <a:t>Estuaries are also where human</a:t>
            </a:r>
          </a:p>
          <a:p>
            <a:pPr defTabSz="266700">
              <a:buSzPct val="75000"/>
            </a:pPr>
            <a:r>
              <a:rPr lang="en-US" sz="2000" b="1" dirty="0"/>
              <a:t>impacts and activities accumulate:</a:t>
            </a:r>
          </a:p>
          <a:p>
            <a:pPr marL="723900" lvl="1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 smtClean="0"/>
              <a:t>excessive </a:t>
            </a:r>
            <a:r>
              <a:rPr lang="en-US" b="1" dirty="0"/>
              <a:t>inputs of </a:t>
            </a:r>
            <a:r>
              <a:rPr lang="en-US" b="1" dirty="0" smtClean="0"/>
              <a:t>nutrients,</a:t>
            </a:r>
          </a:p>
          <a:p>
            <a:pPr lvl="1" defTabSz="266700">
              <a:buSzPct val="75000"/>
            </a:pPr>
            <a:r>
              <a:rPr lang="en-US" b="1" dirty="0"/>
              <a:t>		</a:t>
            </a:r>
            <a:r>
              <a:rPr lang="en-US" b="1" dirty="0" smtClean="0"/>
              <a:t>sediments </a:t>
            </a:r>
            <a:r>
              <a:rPr lang="en-US" b="1" dirty="0"/>
              <a:t>or pollutants </a:t>
            </a:r>
            <a:r>
              <a:rPr lang="en-US" sz="1400" b="1" dirty="0"/>
              <a:t>(incl. thermal)</a:t>
            </a:r>
          </a:p>
          <a:p>
            <a:pPr marL="723900" lvl="1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/>
              <a:t>resources exploitation (harvesting and fisheries)</a:t>
            </a:r>
          </a:p>
          <a:p>
            <a:pPr marL="723900" lvl="1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/>
              <a:t>activities like industries and aquaculture</a:t>
            </a:r>
          </a:p>
          <a:p>
            <a:pPr marL="723900" lvl="1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/>
              <a:t>important transportation and recreational functions </a:t>
            </a:r>
            <a:r>
              <a:rPr lang="en-US" sz="1400" b="1" dirty="0"/>
              <a:t>(</a:t>
            </a:r>
            <a:r>
              <a:rPr lang="en-US" sz="1400" b="1" dirty="0" smtClean="0"/>
              <a:t>incl. 	infrastructures</a:t>
            </a:r>
            <a:r>
              <a:rPr lang="en-US" sz="1400" b="1" dirty="0"/>
              <a:t>)</a:t>
            </a:r>
          </a:p>
          <a:p>
            <a:pPr marL="266700" indent="-266700" defTabSz="266700">
              <a:buSzPct val="75000"/>
              <a:buFontTx/>
              <a:buBlip>
                <a:blip r:embed="rId3"/>
              </a:buBlip>
            </a:pPr>
            <a:r>
              <a:rPr lang="en-US" sz="2000" b="1" dirty="0" smtClean="0"/>
              <a:t>Because </a:t>
            </a:r>
            <a:r>
              <a:rPr lang="en-US" sz="2000" b="1" dirty="0"/>
              <a:t>of</a:t>
            </a:r>
          </a:p>
          <a:p>
            <a:pPr marL="723900" lvl="1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/>
              <a:t>relative easy access and central positioning </a:t>
            </a:r>
            <a:r>
              <a:rPr lang="en-US" sz="1400" b="1" dirty="0"/>
              <a:t>(relative to land, sea and urbanized areas)</a:t>
            </a:r>
          </a:p>
          <a:p>
            <a:pPr marL="723900" lvl="1" indent="-266700" defTabSz="266700">
              <a:buSzPct val="75000"/>
              <a:buFontTx/>
              <a:buBlip>
                <a:blip r:embed="rId3"/>
              </a:buBlip>
            </a:pPr>
            <a:r>
              <a:rPr lang="en-US" b="1" dirty="0"/>
              <a:t>abundantly available resources</a:t>
            </a:r>
          </a:p>
          <a:p>
            <a:pPr lvl="1" defTabSz="266700">
              <a:buSzPct val="75000"/>
            </a:pPr>
            <a:r>
              <a:rPr lang="en-US" b="1" dirty="0"/>
              <a:t>		</a:t>
            </a:r>
            <a:r>
              <a:rPr lang="en-US" sz="1600" b="1" dirty="0"/>
              <a:t>(e.g. water, nutrients, biomass, energy)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9" y="851513"/>
            <a:ext cx="4246382" cy="142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/>
          <p:nvPr/>
        </p:nvSpPr>
        <p:spPr>
          <a:xfrm>
            <a:off x="4814889" y="600943"/>
            <a:ext cx="1486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Total PO</a:t>
            </a:r>
            <a:r>
              <a:rPr lang="en-US" sz="1400" b="0" baseline="-25000" dirty="0">
                <a:solidFill>
                  <a:schemeClr val="tx1"/>
                </a:solidFill>
              </a:rPr>
              <a:t>4</a:t>
            </a:r>
            <a:r>
              <a:rPr lang="en-US" sz="1400" b="0" dirty="0">
                <a:solidFill>
                  <a:schemeClr val="tx1"/>
                </a:solidFill>
              </a:rPr>
              <a:t> (mg/l)</a:t>
            </a:r>
            <a:endParaRPr lang="nl-NL" sz="1400" b="0" dirty="0">
              <a:solidFill>
                <a:schemeClr val="tx1"/>
              </a:solidFill>
            </a:endParaRPr>
          </a:p>
        </p:txBody>
      </p:sp>
      <p:pic>
        <p:nvPicPr>
          <p:cNvPr id="11" name="Picture 2" descr="Temperature W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0" y="5024285"/>
            <a:ext cx="4919996" cy="178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2"/>
          <p:cNvSpPr txBox="1"/>
          <p:nvPr/>
        </p:nvSpPr>
        <p:spPr>
          <a:xfrm rot="16200000">
            <a:off x="-422150" y="5707658"/>
            <a:ext cx="1615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Temperature (°C</a:t>
            </a:r>
            <a:r>
              <a:rPr lang="en-US" sz="1400" b="0" dirty="0">
                <a:solidFill>
                  <a:schemeClr val="bg1"/>
                </a:solidFill>
              </a:rPr>
              <a:t>)</a:t>
            </a:r>
            <a:endParaRPr lang="nl-NL" sz="1400" b="0" dirty="0">
              <a:solidFill>
                <a:schemeClr val="bg1"/>
              </a:solidFill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314" y="4175995"/>
            <a:ext cx="3582182" cy="26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6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4" y="44624"/>
            <a:ext cx="1691680" cy="601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2951" y="0"/>
            <a:ext cx="5203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smtClean="0">
                <a:solidFill>
                  <a:srgbClr val="002060"/>
                </a:solidFill>
              </a:rPr>
              <a:t>Non-</a:t>
            </a:r>
            <a:r>
              <a:rPr lang="nl-NL" sz="1400" dirty="0" err="1" smtClean="0">
                <a:solidFill>
                  <a:srgbClr val="002060"/>
                </a:solidFill>
              </a:rPr>
              <a:t>indigenous</a:t>
            </a:r>
            <a:r>
              <a:rPr lang="nl-NL" sz="1400" dirty="0" smtClean="0">
                <a:solidFill>
                  <a:srgbClr val="002060"/>
                </a:solidFill>
              </a:rPr>
              <a:t> species in </a:t>
            </a:r>
            <a:r>
              <a:rPr lang="nl-NL" sz="1400" dirty="0" err="1" smtClean="0">
                <a:solidFill>
                  <a:srgbClr val="002060"/>
                </a:solidFill>
              </a:rPr>
              <a:t>estuarine</a:t>
            </a:r>
            <a:r>
              <a:rPr lang="nl-NL" sz="1400" dirty="0" smtClean="0">
                <a:solidFill>
                  <a:srgbClr val="002060"/>
                </a:solidFill>
              </a:rPr>
              <a:t> environments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15924" y="764704"/>
            <a:ext cx="8327481" cy="739306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>
              <a:tabLst>
                <a:tab pos="130175" algn="l"/>
                <a:tab pos="457200" algn="l"/>
              </a:tabLst>
            </a:pPr>
            <a:r>
              <a:rPr lang="nl-NL" sz="2400" b="1" dirty="0" smtClean="0"/>
              <a:t>General </a:t>
            </a:r>
            <a:r>
              <a:rPr lang="nl-NL" sz="2400" b="1" dirty="0" err="1" smtClean="0"/>
              <a:t>developments</a:t>
            </a:r>
            <a:r>
              <a:rPr lang="nl-NL" sz="2400" b="1" dirty="0" smtClean="0"/>
              <a:t> in </a:t>
            </a:r>
            <a:r>
              <a:rPr lang="nl-NL" sz="2400" b="1" dirty="0" err="1" smtClean="0"/>
              <a:t>the</a:t>
            </a:r>
            <a:r>
              <a:rPr lang="nl-NL" sz="2400" b="1" dirty="0" smtClean="0"/>
              <a:t> Scheldt </a:t>
            </a:r>
            <a:r>
              <a:rPr lang="nl-NL" sz="2400" b="1" dirty="0" err="1" smtClean="0"/>
              <a:t>estuary</a:t>
            </a:r>
            <a:endParaRPr lang="nl-NL" sz="2400" b="1" dirty="0"/>
          </a:p>
          <a:p>
            <a:pPr>
              <a:tabLst>
                <a:tab pos="130175" algn="l"/>
                <a:tab pos="457200" algn="l"/>
              </a:tabLst>
            </a:pPr>
            <a:r>
              <a:rPr lang="nl-NL" b="1" dirty="0" smtClean="0"/>
              <a:t>(</a:t>
            </a:r>
            <a:r>
              <a:rPr lang="nl-NL" b="1" dirty="0" err="1" smtClean="0"/>
              <a:t>results</a:t>
            </a:r>
            <a:r>
              <a:rPr lang="nl-NL" b="1" dirty="0" smtClean="0"/>
              <a:t> of T2009 </a:t>
            </a:r>
            <a:r>
              <a:rPr lang="nl-NL" b="1" dirty="0" err="1" smtClean="0"/>
              <a:t>evaluation</a:t>
            </a:r>
            <a:r>
              <a:rPr lang="nl-NL" b="1" dirty="0" smtClean="0"/>
              <a:t>)</a:t>
            </a:r>
            <a:endParaRPr lang="fr-FR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597940"/>
            <a:ext cx="6840759" cy="4215435"/>
          </a:xfrm>
          <a:prstGeom prst="rect">
            <a:avLst/>
          </a:prstGeom>
        </p:spPr>
      </p:pic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15925" y="1580599"/>
            <a:ext cx="5801543" cy="1754326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defTabSz="266700">
              <a:buSzPct val="75000"/>
              <a:buFontTx/>
              <a:buBlip>
                <a:blip r:embed="rId4"/>
              </a:buBlip>
            </a:pPr>
            <a:r>
              <a:rPr lang="en-US" b="1" dirty="0" smtClean="0"/>
              <a:t>Improving water quality (although not optimal yet due to large nutrient input)</a:t>
            </a:r>
          </a:p>
          <a:p>
            <a:pPr marL="266700" indent="-266700" defTabSz="266700">
              <a:buSzPct val="75000"/>
              <a:buFontTx/>
              <a:buBlip>
                <a:blip r:embed="rId4"/>
              </a:buBlip>
            </a:pPr>
            <a:r>
              <a:rPr lang="en-US" b="1" dirty="0" smtClean="0"/>
              <a:t>Increasing hydrodynamics (and turbidity problems upstream)</a:t>
            </a:r>
          </a:p>
          <a:p>
            <a:pPr marL="266700" indent="-266700" defTabSz="266700">
              <a:buSzPct val="75000"/>
              <a:buFontTx/>
              <a:buBlip>
                <a:blip r:embed="rId4"/>
              </a:buBlip>
            </a:pPr>
            <a:r>
              <a:rPr lang="en-US" b="1" dirty="0" smtClean="0"/>
              <a:t>Total benthos biomass and exotic species numbers cause of concern	</a:t>
            </a:r>
            <a:endParaRPr lang="en-US" sz="1600" b="1" dirty="0" smtClean="0"/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3347864" y="4869160"/>
            <a:ext cx="3723690" cy="120032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defTabSz="266700">
              <a:buSzPct val="75000"/>
              <a:buFontTx/>
              <a:buBlip>
                <a:blip r:embed="rId4"/>
              </a:buBlip>
            </a:pPr>
            <a:r>
              <a:rPr lang="en-US" b="1" dirty="0" smtClean="0"/>
              <a:t>Last decennium significant improvement of the benthic communities (as indicated by WNF Living Planet Index)</a:t>
            </a:r>
            <a:endParaRPr lang="en-US" sz="1600" b="1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688484"/>
            <a:ext cx="2205235" cy="313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80598"/>
            <a:ext cx="3229644" cy="212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36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Poster Ecoauthor 260916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Tx/>
          <a:buFontTx/>
          <a:buChar char="-"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Tx/>
          <a:buFontTx/>
          <a:buChar char="-"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Poster Ecoauthor 260916</Template>
  <TotalTime>3129</TotalTime>
  <Words>992</Words>
  <Application>Microsoft Office PowerPoint</Application>
  <PresentationFormat>Diavoorstelling (4:3)</PresentationFormat>
  <Paragraphs>269</Paragraphs>
  <Slides>22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3" baseType="lpstr">
      <vt:lpstr>Poster Ecoauthor 260916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Non-indigenous speciesin estuarine environments</dc:title>
  <dc:creator>Ecoauthor;S. Wijnhoven</dc:creator>
  <cp:lastModifiedBy>Ecoauthor</cp:lastModifiedBy>
  <cp:revision>206</cp:revision>
  <dcterms:created xsi:type="dcterms:W3CDTF">2016-11-01T10:08:32Z</dcterms:created>
  <dcterms:modified xsi:type="dcterms:W3CDTF">2018-04-11T13:37:27Z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">
    <vt:lpwstr>Presentatie PvA Ontwikkeling Benthos Indicator - 071116 SW&amp;OB</vt:lpwstr>
  </property>
  <property fmtid="{D5CDD505-2E9C-101B-9397-08002B2CF9AE}" pid="3" name="SlideDescription">
    <vt:lpwstr/>
  </property>
</Properties>
</file>